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8" r:id="rId5"/>
    <p:sldMasterId id="2147483673" r:id="rId6"/>
    <p:sldMasterId id="2147483696" r:id="rId7"/>
  </p:sldMasterIdLst>
  <p:sldIdLst>
    <p:sldId id="256" r:id="rId8"/>
    <p:sldId id="257" r:id="rId9"/>
    <p:sldId id="260" r:id="rId10"/>
    <p:sldId id="261" r:id="rId11"/>
    <p:sldId id="262" r:id="rId12"/>
    <p:sldId id="267" r:id="rId13"/>
    <p:sldId id="268" r:id="rId14"/>
    <p:sldId id="270" r:id="rId15"/>
    <p:sldId id="263" r:id="rId16"/>
    <p:sldId id="264" r:id="rId17"/>
    <p:sldId id="266" r:id="rId18"/>
    <p:sldId id="265"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4" d="100"/>
          <a:sy n="84" d="100"/>
        </p:scale>
        <p:origin x="6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png"/><Relationship Id="rId27"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4.sv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11.png"/><Relationship Id="rId7" Type="http://schemas.openxmlformats.org/officeDocument/2006/relationships/image" Target="../media/image2.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1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62886474"/>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3555066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05797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8533423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63872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06091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74445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2355654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37106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3960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Presentation Title | Author | Date</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5061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4"/>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092748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0866926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4125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122014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819996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8103028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54728346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8735101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594465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65735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334403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052417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3346609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83417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2733308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endParaRPr lang="en-US" sz="900" dirty="0" smtClean="0">
              <a:solidFill>
                <a:schemeClr val="tx1"/>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smtClean="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smtClean="0">
                <a:solidFill>
                  <a:schemeClr val="tx1"/>
                </a:solidFill>
              </a:rPr>
              <a:t>Learn more about us at</a:t>
            </a:r>
          </a:p>
          <a:p>
            <a:pPr algn="just">
              <a:lnSpc>
                <a:spcPts val="1200"/>
              </a:lnSpc>
            </a:pPr>
            <a:r>
              <a:rPr lang="en-US" sz="140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smtClean="0">
                <a:solidFill>
                  <a:schemeClr val="bg1"/>
                </a:solidFill>
                <a:latin typeface="+mn-lt"/>
                <a:cs typeface="Arial"/>
              </a:rPr>
              <a:t>This message contains information that may be privileged or confidential and is the property of the Capgemini Group.</a:t>
            </a:r>
            <a:br>
              <a:rPr lang="en-US" sz="800" noProof="0" dirty="0" smtClean="0">
                <a:solidFill>
                  <a:schemeClr val="bg1"/>
                </a:solidFill>
                <a:latin typeface="+mn-lt"/>
                <a:cs typeface="Arial"/>
              </a:rPr>
            </a:br>
            <a:r>
              <a:rPr lang="en-US" sz="800" noProof="0" dirty="0" smtClean="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smtClean="0">
                <a:solidFill>
                  <a:schemeClr val="bg1"/>
                </a:solidFill>
                <a:latin typeface="Arial"/>
                <a:cs typeface="Arial"/>
              </a:rPr>
              <a:t>Rightshore</a:t>
            </a:r>
            <a:r>
              <a:rPr lang="en-US" sz="800" baseline="30000" noProof="0" dirty="0" smtClean="0">
                <a:solidFill>
                  <a:schemeClr val="bg1"/>
                </a:solidFill>
                <a:latin typeface="Arial"/>
                <a:cs typeface="Arial"/>
              </a:rPr>
              <a:t>®</a:t>
            </a:r>
            <a:r>
              <a:rPr lang="en-US" sz="800" noProof="0" dirty="0" smtClean="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33345779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de-D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F79CB06-7824-4F21-9A13-99D504BCBD30}" type="datetimeFigureOut">
              <a:rPr lang="de-DE" smtClean="0"/>
              <a:t>16.11.2017</a:t>
            </a:fld>
            <a:endParaRPr lang="de-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C67D389-E9D0-4483-91FA-816683E1F82E}" type="slidenum">
              <a:rPr lang="de-DE" smtClean="0"/>
              <a:t>‹#›</a:t>
            </a:fld>
            <a:endParaRPr lang="de-DE"/>
          </a:p>
        </p:txBody>
      </p:sp>
    </p:spTree>
    <p:extLst>
      <p:ext uri="{BB962C8B-B14F-4D97-AF65-F5344CB8AC3E}">
        <p14:creationId xmlns:p14="http://schemas.microsoft.com/office/powerpoint/2010/main" val="28941469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63971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33159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389073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1160177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71744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37103565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0837834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0417092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052010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r>
              <a:rPr lang="en-US" smtClean="0"/>
              <a:t>Click icon to add table</a:t>
            </a:r>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1811844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smtClean="0"/>
              <a:t>Click to add title</a:t>
            </a:r>
            <a:endParaRPr lang="en-US"/>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2860804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60513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20219244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86713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442912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728927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16239856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263075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9612789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9610181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1115382156"/>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de-D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F79CB06-7824-4F21-9A13-99D504BCBD30}" type="datetimeFigureOut">
              <a:rPr lang="de-DE" smtClean="0"/>
              <a:t>16.11.2017</a:t>
            </a:fld>
            <a:endParaRPr lang="de-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C67D389-E9D0-4483-91FA-816683E1F82E}" type="slidenum">
              <a:rPr lang="de-DE" smtClean="0"/>
              <a:t>‹#›</a:t>
            </a:fld>
            <a:endParaRPr lang="de-DE"/>
          </a:p>
        </p:txBody>
      </p:sp>
    </p:spTree>
    <p:extLst>
      <p:ext uri="{BB962C8B-B14F-4D97-AF65-F5344CB8AC3E}">
        <p14:creationId xmlns:p14="http://schemas.microsoft.com/office/powerpoint/2010/main" val="1544908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40751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384478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sv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2.sv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image" Target="../media/image2.sv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414285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2786248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5">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266127459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715"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40444229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SAP/C4CODATAAPIDEVGUIDE#odata-service-document" TargetMode="Externa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r>
              <a:rPr lang="en-US" dirty="0" smtClean="0"/>
              <a:t>Azure Hackathon</a:t>
            </a:r>
            <a:endParaRPr lang="de-DE" dirty="0"/>
          </a:p>
        </p:txBody>
      </p:sp>
      <p:sp>
        <p:nvSpPr>
          <p:cNvPr id="18" name="Text Placeholder 17"/>
          <p:cNvSpPr>
            <a:spLocks noGrp="1"/>
          </p:cNvSpPr>
          <p:nvPr>
            <p:ph type="body" sz="quarter" idx="11"/>
          </p:nvPr>
        </p:nvSpPr>
        <p:spPr/>
        <p:txBody>
          <a:bodyPr/>
          <a:lstStyle/>
          <a:p>
            <a:r>
              <a:rPr lang="en-US" dirty="0" smtClean="0"/>
              <a:t>Vienna</a:t>
            </a:r>
            <a:endParaRPr lang="de-DE" dirty="0"/>
          </a:p>
        </p:txBody>
      </p:sp>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t="29809" r="10721" b="17662"/>
          <a:stretch/>
        </p:blipFill>
        <p:spPr>
          <a:xfrm>
            <a:off x="9279808" y="396814"/>
            <a:ext cx="2504205" cy="543661"/>
          </a:xfrm>
          <a:prstGeom prst="rect">
            <a:avLst/>
          </a:prstGeom>
        </p:spPr>
      </p:pic>
    </p:spTree>
    <p:extLst>
      <p:ext uri="{BB962C8B-B14F-4D97-AF65-F5344CB8AC3E}">
        <p14:creationId xmlns:p14="http://schemas.microsoft.com/office/powerpoint/2010/main" val="1617946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r>
              <a:rPr lang="de-AT" dirty="0" smtClean="0"/>
              <a:t>Complexity: Medium</a:t>
            </a:r>
          </a:p>
          <a:p>
            <a:r>
              <a:rPr lang="de-AT" dirty="0" smtClean="0"/>
              <a:t>Prerequisites: Azure account, simulated data</a:t>
            </a:r>
          </a:p>
          <a:p>
            <a:r>
              <a:rPr lang="de-AT" dirty="0" smtClean="0"/>
              <a:t>Helpful knowledge: Theory behind machine learning models, Azure Webservices</a:t>
            </a:r>
            <a:endParaRPr lang="de-AT" dirty="0"/>
          </a:p>
        </p:txBody>
      </p:sp>
      <p:sp>
        <p:nvSpPr>
          <p:cNvPr id="3" name="Text Placeholder 2"/>
          <p:cNvSpPr>
            <a:spLocks noGrp="1"/>
          </p:cNvSpPr>
          <p:nvPr>
            <p:ph type="body" sz="quarter" idx="36"/>
          </p:nvPr>
        </p:nvSpPr>
        <p:spPr/>
        <p:txBody>
          <a:bodyPr/>
          <a:lstStyle/>
          <a:p>
            <a:r>
              <a:rPr lang="de-AT" dirty="0" smtClean="0"/>
              <a:t>1. Analyze the Simulated </a:t>
            </a:r>
            <a:r>
              <a:rPr lang="de-AT" dirty="0" smtClean="0"/>
              <a:t>data </a:t>
            </a:r>
            <a:r>
              <a:rPr lang="de-AT" dirty="0"/>
              <a:t>and </a:t>
            </a:r>
            <a:r>
              <a:rPr lang="de-AT" dirty="0" smtClean="0"/>
              <a:t>do </a:t>
            </a:r>
            <a:r>
              <a:rPr lang="de-AT" dirty="0"/>
              <a:t>some offline data cleaning or preparation </a:t>
            </a:r>
            <a:endParaRPr lang="de-AT" dirty="0"/>
          </a:p>
        </p:txBody>
      </p:sp>
      <p:sp>
        <p:nvSpPr>
          <p:cNvPr id="4" name="Text Placeholder 3"/>
          <p:cNvSpPr>
            <a:spLocks noGrp="1"/>
          </p:cNvSpPr>
          <p:nvPr>
            <p:ph type="body" sz="quarter" idx="37"/>
          </p:nvPr>
        </p:nvSpPr>
        <p:spPr/>
        <p:txBody>
          <a:bodyPr/>
          <a:lstStyle/>
          <a:p>
            <a:endParaRPr lang="de-AT" dirty="0"/>
          </a:p>
        </p:txBody>
      </p:sp>
      <p:sp>
        <p:nvSpPr>
          <p:cNvPr id="5" name="Text Placeholder 4"/>
          <p:cNvSpPr>
            <a:spLocks noGrp="1"/>
          </p:cNvSpPr>
          <p:nvPr>
            <p:ph type="body" sz="quarter" idx="38"/>
          </p:nvPr>
        </p:nvSpPr>
        <p:spPr/>
        <p:txBody>
          <a:bodyPr/>
          <a:lstStyle/>
          <a:p>
            <a:r>
              <a:rPr lang="de-AT" dirty="0" smtClean="0"/>
              <a:t>5. (Optional) Create a webservice that can handle requests from chatbot</a:t>
            </a:r>
            <a:endParaRPr lang="de-AT" dirty="0"/>
          </a:p>
        </p:txBody>
      </p:sp>
      <p:sp>
        <p:nvSpPr>
          <p:cNvPr id="6" name="Text Placeholder 5"/>
          <p:cNvSpPr>
            <a:spLocks noGrp="1"/>
          </p:cNvSpPr>
          <p:nvPr>
            <p:ph type="body" sz="quarter" idx="39"/>
          </p:nvPr>
        </p:nvSpPr>
        <p:spPr/>
        <p:txBody>
          <a:bodyPr/>
          <a:lstStyle/>
          <a:p>
            <a:r>
              <a:rPr lang="de-AT" dirty="0" smtClean="0"/>
              <a:t>4. Deploy the model as a webservice: input from sensor, store output in cloud</a:t>
            </a:r>
            <a:endParaRPr lang="de-AT" dirty="0"/>
          </a:p>
        </p:txBody>
      </p:sp>
      <p:sp>
        <p:nvSpPr>
          <p:cNvPr id="7" name="Text Placeholder 6"/>
          <p:cNvSpPr>
            <a:spLocks noGrp="1"/>
          </p:cNvSpPr>
          <p:nvPr>
            <p:ph type="body" sz="quarter" idx="40"/>
          </p:nvPr>
        </p:nvSpPr>
        <p:spPr/>
        <p:txBody>
          <a:bodyPr/>
          <a:lstStyle/>
          <a:p>
            <a:r>
              <a:rPr lang="de-AT" dirty="0" smtClean="0"/>
              <a:t>3. Build and train a Machine learning model in Azure, evaluate its performance, continuously improving it.</a:t>
            </a:r>
            <a:endParaRPr lang="de-AT" dirty="0"/>
          </a:p>
        </p:txBody>
      </p:sp>
      <p:sp>
        <p:nvSpPr>
          <p:cNvPr id="8" name="Text Placeholder 7"/>
          <p:cNvSpPr>
            <a:spLocks noGrp="1"/>
          </p:cNvSpPr>
          <p:nvPr>
            <p:ph type="body" sz="quarter" idx="41"/>
          </p:nvPr>
        </p:nvSpPr>
        <p:spPr/>
        <p:txBody>
          <a:bodyPr/>
          <a:lstStyle/>
          <a:p>
            <a:r>
              <a:rPr lang="de-AT" dirty="0" smtClean="0"/>
              <a:t>2. </a:t>
            </a:r>
            <a:r>
              <a:rPr lang="de-AT" dirty="0" smtClean="0"/>
              <a:t>Setup a database in Azure and load it with the Simulated data</a:t>
            </a:r>
            <a:endParaRPr lang="de-AT" dirty="0"/>
          </a:p>
        </p:txBody>
      </p:sp>
      <p:sp>
        <p:nvSpPr>
          <p:cNvPr id="9" name="Title 8"/>
          <p:cNvSpPr>
            <a:spLocks noGrp="1"/>
          </p:cNvSpPr>
          <p:nvPr>
            <p:ph type="title"/>
          </p:nvPr>
        </p:nvSpPr>
        <p:spPr/>
        <p:txBody>
          <a:bodyPr/>
          <a:lstStyle/>
          <a:p>
            <a:r>
              <a:rPr lang="de-AT" dirty="0" smtClean="0"/>
              <a:t>Sub-project 2: </a:t>
            </a:r>
            <a:r>
              <a:rPr lang="de-AT" i="1" dirty="0"/>
              <a:t>Machine learning model + webservice</a:t>
            </a:r>
            <a:endParaRPr lang="de-AT" dirty="0"/>
          </a:p>
        </p:txBody>
      </p:sp>
      <p:sp>
        <p:nvSpPr>
          <p:cNvPr id="10" name="Text Placeholder 6"/>
          <p:cNvSpPr txBox="1">
            <a:spLocks/>
          </p:cNvSpPr>
          <p:nvPr/>
        </p:nvSpPr>
        <p:spPr>
          <a:xfrm>
            <a:off x="934170" y="5389913"/>
            <a:ext cx="6169942" cy="524886"/>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AT" b="1" i="1" smtClean="0"/>
              <a:t>An introduction Powerpoint </a:t>
            </a:r>
            <a:r>
              <a:rPr lang="de-AT" b="1" i="1" dirty="0" smtClean="0"/>
              <a:t>is available for this section</a:t>
            </a:r>
            <a:endParaRPr lang="de-AT" b="1" i="1" dirty="0"/>
          </a:p>
        </p:txBody>
      </p:sp>
    </p:spTree>
    <p:extLst>
      <p:ext uri="{BB962C8B-B14F-4D97-AF65-F5344CB8AC3E}">
        <p14:creationId xmlns:p14="http://schemas.microsoft.com/office/powerpoint/2010/main" val="1345086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r>
              <a:rPr lang="de-AT" dirty="0" smtClean="0"/>
              <a:t>Complexity: Medium - High</a:t>
            </a:r>
          </a:p>
          <a:p>
            <a:r>
              <a:rPr lang="de-AT" dirty="0" smtClean="0"/>
              <a:t>Prerequisites: Azure account </a:t>
            </a:r>
          </a:p>
          <a:p>
            <a:r>
              <a:rPr lang="de-AT" dirty="0" smtClean="0"/>
              <a:t>Helpful knowledge: Experience with setting up Azure Chatbot, webservice experience</a:t>
            </a:r>
            <a:endParaRPr lang="de-AT" dirty="0"/>
          </a:p>
        </p:txBody>
      </p:sp>
      <p:sp>
        <p:nvSpPr>
          <p:cNvPr id="3" name="Text Placeholder 2"/>
          <p:cNvSpPr>
            <a:spLocks noGrp="1"/>
          </p:cNvSpPr>
          <p:nvPr>
            <p:ph type="body" sz="quarter" idx="36"/>
          </p:nvPr>
        </p:nvSpPr>
        <p:spPr/>
        <p:txBody>
          <a:bodyPr/>
          <a:lstStyle/>
          <a:p>
            <a:r>
              <a:rPr lang="de-AT" dirty="0" smtClean="0"/>
              <a:t>1. Define interfaces chatbot (will it contact SAP Hybris, or ML webservice?)</a:t>
            </a:r>
            <a:endParaRPr lang="de-AT" dirty="0"/>
          </a:p>
        </p:txBody>
      </p:sp>
      <p:sp>
        <p:nvSpPr>
          <p:cNvPr id="4" name="Text Placeholder 3"/>
          <p:cNvSpPr>
            <a:spLocks noGrp="1"/>
          </p:cNvSpPr>
          <p:nvPr>
            <p:ph type="body" sz="quarter" idx="37"/>
          </p:nvPr>
        </p:nvSpPr>
        <p:spPr/>
        <p:txBody>
          <a:bodyPr/>
          <a:lstStyle/>
          <a:p>
            <a:endParaRPr lang="de-AT" dirty="0"/>
          </a:p>
        </p:txBody>
      </p:sp>
      <p:sp>
        <p:nvSpPr>
          <p:cNvPr id="5" name="Text Placeholder 4"/>
          <p:cNvSpPr>
            <a:spLocks noGrp="1"/>
          </p:cNvSpPr>
          <p:nvPr>
            <p:ph type="body" sz="quarter" idx="38"/>
          </p:nvPr>
        </p:nvSpPr>
        <p:spPr/>
        <p:txBody>
          <a:bodyPr/>
          <a:lstStyle/>
          <a:p>
            <a:endParaRPr lang="de-AT" dirty="0"/>
          </a:p>
        </p:txBody>
      </p:sp>
      <p:sp>
        <p:nvSpPr>
          <p:cNvPr id="6" name="Text Placeholder 5"/>
          <p:cNvSpPr>
            <a:spLocks noGrp="1"/>
          </p:cNvSpPr>
          <p:nvPr>
            <p:ph type="body" sz="quarter" idx="39"/>
          </p:nvPr>
        </p:nvSpPr>
        <p:spPr/>
        <p:txBody>
          <a:bodyPr/>
          <a:lstStyle/>
          <a:p>
            <a:r>
              <a:rPr lang="de-AT" dirty="0" smtClean="0"/>
              <a:t>4. Deploy chatbot</a:t>
            </a:r>
            <a:endParaRPr lang="de-AT" dirty="0"/>
          </a:p>
        </p:txBody>
      </p:sp>
      <p:sp>
        <p:nvSpPr>
          <p:cNvPr id="7" name="Text Placeholder 6"/>
          <p:cNvSpPr>
            <a:spLocks noGrp="1"/>
          </p:cNvSpPr>
          <p:nvPr>
            <p:ph type="body" sz="quarter" idx="40"/>
          </p:nvPr>
        </p:nvSpPr>
        <p:spPr/>
        <p:txBody>
          <a:bodyPr/>
          <a:lstStyle/>
          <a:p>
            <a:r>
              <a:rPr lang="de-AT" dirty="0" smtClean="0"/>
              <a:t>3. Implement interfaces chatbot</a:t>
            </a:r>
            <a:endParaRPr lang="de-AT" dirty="0"/>
          </a:p>
        </p:txBody>
      </p:sp>
      <p:sp>
        <p:nvSpPr>
          <p:cNvPr id="8" name="Text Placeholder 7"/>
          <p:cNvSpPr>
            <a:spLocks noGrp="1"/>
          </p:cNvSpPr>
          <p:nvPr>
            <p:ph type="body" sz="quarter" idx="41"/>
          </p:nvPr>
        </p:nvSpPr>
        <p:spPr/>
        <p:txBody>
          <a:bodyPr/>
          <a:lstStyle/>
          <a:p>
            <a:r>
              <a:rPr lang="de-AT" dirty="0" smtClean="0"/>
              <a:t>2. Design communication patterns chatbot</a:t>
            </a:r>
            <a:endParaRPr lang="de-AT" dirty="0"/>
          </a:p>
        </p:txBody>
      </p:sp>
      <p:sp>
        <p:nvSpPr>
          <p:cNvPr id="9" name="Title 8"/>
          <p:cNvSpPr>
            <a:spLocks noGrp="1"/>
          </p:cNvSpPr>
          <p:nvPr>
            <p:ph type="title"/>
          </p:nvPr>
        </p:nvSpPr>
        <p:spPr/>
        <p:txBody>
          <a:bodyPr>
            <a:normAutofit/>
          </a:bodyPr>
          <a:lstStyle/>
          <a:p>
            <a:pPr algn="ctr"/>
            <a:r>
              <a:rPr lang="de-AT" dirty="0" smtClean="0"/>
              <a:t>Sub-project 3: </a:t>
            </a:r>
            <a:r>
              <a:rPr lang="de-AT" i="1" dirty="0" smtClean="0"/>
              <a:t>Chatbot service</a:t>
            </a:r>
            <a:endParaRPr lang="de-AT" i="1" dirty="0"/>
          </a:p>
        </p:txBody>
      </p:sp>
    </p:spTree>
    <p:extLst>
      <p:ext uri="{BB962C8B-B14F-4D97-AF65-F5344CB8AC3E}">
        <p14:creationId xmlns:p14="http://schemas.microsoft.com/office/powerpoint/2010/main" val="3245065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r>
              <a:rPr lang="de-AT" dirty="0" smtClean="0"/>
              <a:t>Complexity</a:t>
            </a:r>
            <a:r>
              <a:rPr lang="de-AT" dirty="0"/>
              <a:t>: Medium - </a:t>
            </a:r>
            <a:r>
              <a:rPr lang="de-AT" dirty="0" smtClean="0"/>
              <a:t>High</a:t>
            </a:r>
          </a:p>
          <a:p>
            <a:r>
              <a:rPr lang="de-AT" dirty="0" smtClean="0"/>
              <a:t>Prerequisites: Expose OData Service in SAP Hybris, Basic Authentication granted</a:t>
            </a:r>
          </a:p>
          <a:p>
            <a:r>
              <a:rPr lang="de-AT" dirty="0" smtClean="0"/>
              <a:t>Helpful knowledge: Communication with Azure Webservices knowledge, Odata protocol</a:t>
            </a:r>
          </a:p>
          <a:p>
            <a:r>
              <a:rPr lang="de-AT" dirty="0" smtClean="0"/>
              <a:t>Useful documentation can be found here:</a:t>
            </a:r>
          </a:p>
          <a:p>
            <a:r>
              <a:rPr lang="de-AT" dirty="0">
                <a:hlinkClick r:id="rId2"/>
              </a:rPr>
              <a:t>https://</a:t>
            </a:r>
            <a:r>
              <a:rPr lang="de-AT" dirty="0" smtClean="0">
                <a:hlinkClick r:id="rId2"/>
              </a:rPr>
              <a:t>github.com/SAP/C4CODATAAPIDEVGUIDE#odata-service-document</a:t>
            </a:r>
            <a:endParaRPr lang="de-AT" dirty="0" smtClean="0"/>
          </a:p>
          <a:p>
            <a:endParaRPr lang="de-AT" dirty="0" smtClean="0"/>
          </a:p>
          <a:p>
            <a:endParaRPr lang="de-AT" dirty="0"/>
          </a:p>
        </p:txBody>
      </p:sp>
      <p:sp>
        <p:nvSpPr>
          <p:cNvPr id="3" name="Text Placeholder 2"/>
          <p:cNvSpPr>
            <a:spLocks noGrp="1"/>
          </p:cNvSpPr>
          <p:nvPr>
            <p:ph type="body" sz="quarter" idx="36"/>
          </p:nvPr>
        </p:nvSpPr>
        <p:spPr>
          <a:xfrm>
            <a:off x="7608168" y="908720"/>
            <a:ext cx="3887813" cy="1260477"/>
          </a:xfrm>
        </p:spPr>
        <p:txBody>
          <a:bodyPr/>
          <a:lstStyle/>
          <a:p>
            <a:r>
              <a:rPr lang="de-AT" dirty="0" smtClean="0"/>
              <a:t>1. Develop an API on Azure Cloud which calls the Hybris Odata Service (‚Service Ticket‘). </a:t>
            </a:r>
            <a:r>
              <a:rPr lang="de-AT" dirty="0"/>
              <a:t>The necessary parameters for </a:t>
            </a:r>
            <a:r>
              <a:rPr lang="de-AT" dirty="0" smtClean="0"/>
              <a:t>operation POST of the service order Odata </a:t>
            </a:r>
            <a:r>
              <a:rPr lang="de-AT" dirty="0"/>
              <a:t>Service are </a:t>
            </a:r>
            <a:r>
              <a:rPr lang="de-AT" dirty="0" smtClean="0"/>
              <a:t>already known. A trigger will invoke the Service in Hybris.	</a:t>
            </a:r>
            <a:endParaRPr lang="de-AT" dirty="0"/>
          </a:p>
        </p:txBody>
      </p:sp>
      <p:sp>
        <p:nvSpPr>
          <p:cNvPr id="4" name="Text Placeholder 3"/>
          <p:cNvSpPr>
            <a:spLocks noGrp="1"/>
          </p:cNvSpPr>
          <p:nvPr>
            <p:ph type="body" sz="quarter" idx="37"/>
          </p:nvPr>
        </p:nvSpPr>
        <p:spPr>
          <a:xfrm>
            <a:off x="7608168" y="5448728"/>
            <a:ext cx="3887813" cy="931725"/>
          </a:xfrm>
        </p:spPr>
        <p:txBody>
          <a:bodyPr/>
          <a:lstStyle/>
          <a:p>
            <a:r>
              <a:rPr lang="de-AT" dirty="0" smtClean="0"/>
              <a:t>5. </a:t>
            </a:r>
            <a:r>
              <a:rPr lang="de-AT" dirty="0"/>
              <a:t>Log On to SAP Hybris and check the successful </a:t>
            </a:r>
            <a:r>
              <a:rPr lang="de-AT" dirty="0" smtClean="0"/>
              <a:t>update </a:t>
            </a:r>
            <a:r>
              <a:rPr lang="de-AT" dirty="0"/>
              <a:t>of the service order. </a:t>
            </a:r>
            <a:r>
              <a:rPr lang="de-AT" dirty="0" smtClean="0"/>
              <a:t>An automatic E-Mail is again sent </a:t>
            </a:r>
            <a:r>
              <a:rPr lang="de-AT" dirty="0"/>
              <a:t>to the Service </a:t>
            </a:r>
            <a:r>
              <a:rPr lang="de-AT" dirty="0" smtClean="0"/>
              <a:t>Agent.</a:t>
            </a:r>
            <a:endParaRPr lang="de-AT" dirty="0"/>
          </a:p>
        </p:txBody>
      </p:sp>
      <p:sp>
        <p:nvSpPr>
          <p:cNvPr id="5" name="Text Placeholder 4"/>
          <p:cNvSpPr>
            <a:spLocks noGrp="1"/>
          </p:cNvSpPr>
          <p:nvPr>
            <p:ph type="body" sz="quarter" idx="38"/>
          </p:nvPr>
        </p:nvSpPr>
        <p:spPr>
          <a:xfrm>
            <a:off x="7622460" y="4365173"/>
            <a:ext cx="3887813" cy="1083555"/>
          </a:xfrm>
        </p:spPr>
        <p:txBody>
          <a:bodyPr/>
          <a:lstStyle/>
          <a:p>
            <a:r>
              <a:rPr lang="de-AT" dirty="0" smtClean="0"/>
              <a:t>4. The API on Azure must be extended with operation PUT of the Hybris Odata Service. The additional information of the chatbot is used for the update. Call the Hybris Odata Service </a:t>
            </a:r>
            <a:endParaRPr lang="de-AT" dirty="0"/>
          </a:p>
        </p:txBody>
      </p:sp>
      <p:sp>
        <p:nvSpPr>
          <p:cNvPr id="6" name="Text Placeholder 5"/>
          <p:cNvSpPr>
            <a:spLocks noGrp="1"/>
          </p:cNvSpPr>
          <p:nvPr>
            <p:ph type="body" sz="quarter" idx="39"/>
          </p:nvPr>
        </p:nvSpPr>
        <p:spPr>
          <a:xfrm>
            <a:off x="7608168" y="3248889"/>
            <a:ext cx="3887813" cy="1116284"/>
          </a:xfrm>
        </p:spPr>
        <p:txBody>
          <a:bodyPr/>
          <a:lstStyle/>
          <a:p>
            <a:r>
              <a:rPr lang="de-AT" dirty="0" smtClean="0"/>
              <a:t>3.The Service Agent is communicating with a chatbot on Azure and giving additional information relevant for execution of the service order (e.g. exact pick-up time of the trash cans)</a:t>
            </a:r>
            <a:endParaRPr lang="de-AT" dirty="0"/>
          </a:p>
        </p:txBody>
      </p:sp>
      <p:sp>
        <p:nvSpPr>
          <p:cNvPr id="8" name="Text Placeholder 7"/>
          <p:cNvSpPr>
            <a:spLocks noGrp="1"/>
          </p:cNvSpPr>
          <p:nvPr>
            <p:ph type="body" sz="quarter" idx="41"/>
          </p:nvPr>
        </p:nvSpPr>
        <p:spPr>
          <a:xfrm>
            <a:off x="7608168" y="2292352"/>
            <a:ext cx="3887813" cy="833382"/>
          </a:xfrm>
        </p:spPr>
        <p:txBody>
          <a:bodyPr/>
          <a:lstStyle/>
          <a:p>
            <a:r>
              <a:rPr lang="de-AT" dirty="0" smtClean="0"/>
              <a:t>2. Log On to SAP Hybris and check the successful creation of the </a:t>
            </a:r>
            <a:r>
              <a:rPr lang="de-AT" dirty="0"/>
              <a:t>s</a:t>
            </a:r>
            <a:r>
              <a:rPr lang="de-AT" dirty="0" smtClean="0"/>
              <a:t>ervice order. If yes, an automatic E-Mail by Hybris is triggered and sent to the Service Agent</a:t>
            </a:r>
            <a:endParaRPr lang="de-AT" dirty="0"/>
          </a:p>
        </p:txBody>
      </p:sp>
      <p:sp>
        <p:nvSpPr>
          <p:cNvPr id="9" name="Title 8"/>
          <p:cNvSpPr>
            <a:spLocks noGrp="1"/>
          </p:cNvSpPr>
          <p:nvPr>
            <p:ph type="title"/>
          </p:nvPr>
        </p:nvSpPr>
        <p:spPr/>
        <p:txBody>
          <a:bodyPr>
            <a:normAutofit fontScale="90000"/>
          </a:bodyPr>
          <a:lstStyle/>
          <a:p>
            <a:pPr algn="ctr"/>
            <a:r>
              <a:rPr lang="de-AT" dirty="0" smtClean="0"/>
              <a:t>Sub-project 4: </a:t>
            </a:r>
            <a:r>
              <a:rPr lang="de-AT" i="1" dirty="0"/>
              <a:t>SAP Hybris and service agent interaction with Azure services</a:t>
            </a:r>
          </a:p>
        </p:txBody>
      </p:sp>
    </p:spTree>
    <p:extLst>
      <p:ext uri="{BB962C8B-B14F-4D97-AF65-F5344CB8AC3E}">
        <p14:creationId xmlns:p14="http://schemas.microsoft.com/office/powerpoint/2010/main" val="1781953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3" name="Text Placeholder 2"/>
          <p:cNvSpPr>
            <a:spLocks noGrp="1"/>
          </p:cNvSpPr>
          <p:nvPr>
            <p:ph type="body" sz="quarter" idx="11"/>
          </p:nvPr>
        </p:nvSpPr>
        <p:spPr/>
        <p:txBody>
          <a:bodyPr/>
          <a:lstStyle/>
          <a:p>
            <a:r>
              <a:rPr lang="en-US" dirty="0" smtClean="0"/>
              <a:t>IOT Predictive Service + Order</a:t>
            </a:r>
            <a:endParaRPr lang="de-DE"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29809" r="80238" b="17662"/>
          <a:stretch/>
        </p:blipFill>
        <p:spPr>
          <a:xfrm>
            <a:off x="11542310" y="690119"/>
            <a:ext cx="439769" cy="431324"/>
          </a:xfrm>
          <a:prstGeom prst="rect">
            <a:avLst/>
          </a:prstGeom>
        </p:spPr>
      </p:pic>
    </p:spTree>
    <p:extLst>
      <p:ext uri="{BB962C8B-B14F-4D97-AF65-F5344CB8AC3E}">
        <p14:creationId xmlns:p14="http://schemas.microsoft.com/office/powerpoint/2010/main" val="4219767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717028" y="2687321"/>
            <a:ext cx="2890194" cy="645047"/>
          </a:xfrm>
        </p:spPr>
        <p:txBody>
          <a:bodyPr/>
          <a:lstStyle/>
          <a:p>
            <a:r>
              <a:rPr lang="en-US" dirty="0" smtClean="0"/>
              <a:t>Issue</a:t>
            </a:r>
            <a:endParaRPr lang="de-DE" dirty="0"/>
          </a:p>
        </p:txBody>
      </p:sp>
      <p:sp>
        <p:nvSpPr>
          <p:cNvPr id="9" name="Text Placeholder 8"/>
          <p:cNvSpPr>
            <a:spLocks noGrp="1"/>
          </p:cNvSpPr>
          <p:nvPr>
            <p:ph type="body" sz="quarter" idx="32"/>
          </p:nvPr>
        </p:nvSpPr>
        <p:spPr>
          <a:xfrm>
            <a:off x="717028" y="3140968"/>
            <a:ext cx="2874219" cy="3312220"/>
          </a:xfrm>
        </p:spPr>
        <p:txBody>
          <a:bodyPr/>
          <a:lstStyle/>
          <a:p>
            <a:r>
              <a:rPr lang="en-US" dirty="0" smtClean="0"/>
              <a:t>Paper containers at client sites are collected now on a fixed schedule. </a:t>
            </a:r>
            <a:r>
              <a:rPr lang="en-US" dirty="0" smtClean="0"/>
              <a:t>Sometimes the garbage is overflowing, and often </a:t>
            </a:r>
            <a:r>
              <a:rPr lang="en-US" dirty="0" smtClean="0"/>
              <a:t>they are only half full and are collected for nothing.</a:t>
            </a:r>
          </a:p>
          <a:p>
            <a:r>
              <a:rPr lang="en-US" dirty="0" smtClean="0"/>
              <a:t>The company </a:t>
            </a:r>
            <a:r>
              <a:rPr lang="en-US" dirty="0" smtClean="0"/>
              <a:t>likes to predict </a:t>
            </a:r>
            <a:r>
              <a:rPr lang="en-US" dirty="0" smtClean="0"/>
              <a:t>when the container will become full based on historical data. </a:t>
            </a:r>
            <a:endParaRPr lang="en-US" dirty="0" smtClean="0"/>
          </a:p>
          <a:p>
            <a:r>
              <a:rPr lang="en-US" dirty="0" smtClean="0"/>
              <a:t>The </a:t>
            </a:r>
            <a:r>
              <a:rPr lang="en-US" dirty="0" err="1" smtClean="0"/>
              <a:t>IoT</a:t>
            </a:r>
            <a:r>
              <a:rPr lang="en-US" dirty="0" smtClean="0"/>
              <a:t> </a:t>
            </a:r>
            <a:r>
              <a:rPr lang="en-US" dirty="0" smtClean="0"/>
              <a:t>Service to be built has to have </a:t>
            </a:r>
            <a:r>
              <a:rPr lang="en-US" dirty="0" smtClean="0"/>
              <a:t>an interface to SAP Hybris Service </a:t>
            </a:r>
            <a:r>
              <a:rPr lang="en-US" dirty="0" smtClean="0"/>
              <a:t>which will send the service orders to the employees.</a:t>
            </a:r>
            <a:endParaRPr lang="de-DE" dirty="0"/>
          </a:p>
        </p:txBody>
      </p:sp>
      <p:sp>
        <p:nvSpPr>
          <p:cNvPr id="10" name="Text Placeholder 9"/>
          <p:cNvSpPr>
            <a:spLocks noGrp="1"/>
          </p:cNvSpPr>
          <p:nvPr>
            <p:ph type="body" sz="quarter" idx="33"/>
          </p:nvPr>
        </p:nvSpPr>
        <p:spPr>
          <a:xfrm>
            <a:off x="4646909" y="2687321"/>
            <a:ext cx="2890194" cy="645047"/>
          </a:xfrm>
        </p:spPr>
        <p:txBody>
          <a:bodyPr/>
          <a:lstStyle/>
          <a:p>
            <a:r>
              <a:rPr lang="en-US" dirty="0" smtClean="0"/>
              <a:t>Solution</a:t>
            </a:r>
            <a:endParaRPr lang="de-DE" dirty="0"/>
          </a:p>
        </p:txBody>
      </p:sp>
      <p:sp>
        <p:nvSpPr>
          <p:cNvPr id="11" name="Text Placeholder 10"/>
          <p:cNvSpPr>
            <a:spLocks noGrp="1"/>
          </p:cNvSpPr>
          <p:nvPr>
            <p:ph type="body" sz="quarter" idx="35"/>
          </p:nvPr>
        </p:nvSpPr>
        <p:spPr>
          <a:xfrm>
            <a:off x="8576790" y="2687321"/>
            <a:ext cx="2890194" cy="645047"/>
          </a:xfrm>
        </p:spPr>
        <p:txBody>
          <a:bodyPr/>
          <a:lstStyle/>
          <a:p>
            <a:r>
              <a:rPr lang="en-US" dirty="0" smtClean="0"/>
              <a:t>Benefits</a:t>
            </a:r>
            <a:endParaRPr lang="de-DE" dirty="0"/>
          </a:p>
        </p:txBody>
      </p:sp>
      <p:sp>
        <p:nvSpPr>
          <p:cNvPr id="12" name="Text Placeholder 11"/>
          <p:cNvSpPr>
            <a:spLocks noGrp="1"/>
          </p:cNvSpPr>
          <p:nvPr>
            <p:ph type="body" sz="quarter" idx="37"/>
          </p:nvPr>
        </p:nvSpPr>
        <p:spPr/>
        <p:txBody>
          <a:bodyPr/>
          <a:lstStyle/>
          <a:p>
            <a:r>
              <a:rPr lang="en-US" dirty="0" smtClean="0"/>
              <a:t>Capgemini Hackathon</a:t>
            </a:r>
            <a:endParaRPr lang="de-DE" dirty="0"/>
          </a:p>
        </p:txBody>
      </p:sp>
      <p:sp>
        <p:nvSpPr>
          <p:cNvPr id="7" name="Title 6"/>
          <p:cNvSpPr>
            <a:spLocks noGrp="1"/>
          </p:cNvSpPr>
          <p:nvPr>
            <p:ph type="title"/>
          </p:nvPr>
        </p:nvSpPr>
        <p:spPr/>
        <p:txBody>
          <a:bodyPr>
            <a:normAutofit fontScale="90000"/>
          </a:bodyPr>
          <a:lstStyle/>
          <a:p>
            <a:r>
              <a:rPr lang="en-US" b="1" dirty="0" smtClean="0">
                <a:solidFill>
                  <a:srgbClr val="FF0000"/>
                </a:solidFill>
              </a:rPr>
              <a:t>IOT </a:t>
            </a:r>
            <a:r>
              <a:rPr lang="en-US" b="1" dirty="0">
                <a:solidFill>
                  <a:srgbClr val="FF0000"/>
                </a:solidFill>
              </a:rPr>
              <a:t>Predictive </a:t>
            </a:r>
            <a:r>
              <a:rPr lang="en-US" b="1" dirty="0" smtClean="0">
                <a:solidFill>
                  <a:srgbClr val="FF0000"/>
                </a:solidFill>
              </a:rPr>
              <a:t>Scenario + Service Order</a:t>
            </a:r>
            <a:r>
              <a:rPr lang="en-US" b="1" dirty="0"/>
              <a:t/>
            </a:r>
            <a:br>
              <a:rPr lang="en-US" b="1" dirty="0"/>
            </a:br>
            <a:endParaRPr lang="de-DE" dirty="0"/>
          </a:p>
        </p:txBody>
      </p:sp>
      <p:sp>
        <p:nvSpPr>
          <p:cNvPr id="13" name="Text Placeholder 12"/>
          <p:cNvSpPr>
            <a:spLocks noGrp="1"/>
          </p:cNvSpPr>
          <p:nvPr>
            <p:ph type="body" sz="quarter" idx="38"/>
          </p:nvPr>
        </p:nvSpPr>
        <p:spPr>
          <a:xfrm>
            <a:off x="4511824" y="3141968"/>
            <a:ext cx="3312368" cy="3311220"/>
          </a:xfrm>
        </p:spPr>
        <p:txBody>
          <a:bodyPr/>
          <a:lstStyle/>
          <a:p>
            <a:r>
              <a:rPr lang="en-US" dirty="0"/>
              <a:t>The </a:t>
            </a:r>
            <a:r>
              <a:rPr lang="en-US" dirty="0" smtClean="0"/>
              <a:t>paper container(s) are equipped </a:t>
            </a:r>
            <a:r>
              <a:rPr lang="en-US" dirty="0"/>
              <a:t>with a sensor which counts each sheet thrown </a:t>
            </a:r>
            <a:r>
              <a:rPr lang="en-US" dirty="0" smtClean="0"/>
              <a:t>in. </a:t>
            </a:r>
          </a:p>
          <a:p>
            <a:r>
              <a:rPr lang="de-DE" dirty="0" smtClean="0"/>
              <a:t>This device will provide its data to the cloud, where it will be analyzed by a </a:t>
            </a:r>
            <a:r>
              <a:rPr lang="de-DE" dirty="0" smtClean="0"/>
              <a:t>predictive </a:t>
            </a:r>
            <a:r>
              <a:rPr lang="de-DE" dirty="0" smtClean="0"/>
              <a:t>machine learning model, that </a:t>
            </a:r>
            <a:r>
              <a:rPr lang="de-DE" dirty="0" smtClean="0"/>
              <a:t>predicts when the container will become </a:t>
            </a:r>
            <a:r>
              <a:rPr lang="de-DE" dirty="0" smtClean="0"/>
              <a:t>full. Based on a threshold value, it will trigger </a:t>
            </a:r>
            <a:r>
              <a:rPr lang="de-DE" dirty="0" smtClean="0"/>
              <a:t>a Service Order in Hybris Cloud for </a:t>
            </a:r>
            <a:r>
              <a:rPr lang="de-DE" dirty="0" smtClean="0"/>
              <a:t>the service employee. </a:t>
            </a:r>
            <a:endParaRPr lang="de-DE" dirty="0" smtClean="0"/>
          </a:p>
          <a:p>
            <a:r>
              <a:rPr lang="de-DE" dirty="0" smtClean="0"/>
              <a:t>For verification a Chatbot will communicate with the </a:t>
            </a:r>
            <a:r>
              <a:rPr lang="de-DE" dirty="0"/>
              <a:t>s</a:t>
            </a:r>
            <a:r>
              <a:rPr lang="de-DE" dirty="0" smtClean="0"/>
              <a:t>ervice agent and enrich the order with additional information (e.g. Accessibility)</a:t>
            </a:r>
            <a:endParaRPr lang="de-DE" dirty="0"/>
          </a:p>
          <a:p>
            <a:endParaRPr lang="de-DE" dirty="0" smtClean="0"/>
          </a:p>
        </p:txBody>
      </p:sp>
      <p:sp>
        <p:nvSpPr>
          <p:cNvPr id="14" name="Text Placeholder 13"/>
          <p:cNvSpPr>
            <a:spLocks noGrp="1"/>
          </p:cNvSpPr>
          <p:nvPr>
            <p:ph type="body" sz="quarter" idx="39"/>
          </p:nvPr>
        </p:nvSpPr>
        <p:spPr>
          <a:xfrm>
            <a:off x="8485773" y="3140968"/>
            <a:ext cx="2874219" cy="2318238"/>
          </a:xfrm>
        </p:spPr>
        <p:txBody>
          <a:bodyPr/>
          <a:lstStyle/>
          <a:p>
            <a:pPr marL="180975" indent="-180975">
              <a:buFont typeface="Arial" panose="020B0604020202020204" pitchFamily="34" charset="0"/>
              <a:buChar char="•"/>
            </a:pPr>
            <a:endParaRPr lang="en-US" dirty="0" smtClean="0"/>
          </a:p>
          <a:p>
            <a:pPr marL="180975" indent="-180975">
              <a:buFont typeface="Arial" panose="020B0604020202020204" pitchFamily="34" charset="0"/>
              <a:buChar char="•"/>
            </a:pPr>
            <a:r>
              <a:rPr lang="en-US" dirty="0" smtClean="0"/>
              <a:t>Optimization </a:t>
            </a:r>
            <a:r>
              <a:rPr lang="en-US" dirty="0" smtClean="0"/>
              <a:t>of the pick-up schedule</a:t>
            </a:r>
          </a:p>
          <a:p>
            <a:pPr marL="180975" indent="-180975">
              <a:buFont typeface="Arial" panose="020B0604020202020204" pitchFamily="34" charset="0"/>
              <a:buChar char="•"/>
            </a:pPr>
            <a:r>
              <a:rPr lang="en-US" dirty="0" smtClean="0"/>
              <a:t>&gt; Time and cost efficiency</a:t>
            </a:r>
          </a:p>
          <a:p>
            <a:pPr marL="180975" indent="-180975">
              <a:buFont typeface="Arial" panose="020B0604020202020204" pitchFamily="34" charset="0"/>
              <a:buChar char="•"/>
            </a:pPr>
            <a:r>
              <a:rPr lang="en-US" dirty="0" smtClean="0"/>
              <a:t>&gt; </a:t>
            </a:r>
            <a:r>
              <a:rPr lang="en-US" dirty="0"/>
              <a:t>C</a:t>
            </a:r>
            <a:r>
              <a:rPr lang="en-US" dirty="0" smtClean="0"/>
              <a:t>ustomer satisfaction</a:t>
            </a:r>
            <a:endParaRPr lang="de-DE" dirty="0" smtClean="0"/>
          </a:p>
          <a:p>
            <a:endParaRPr lang="en-US" dirty="0" smtClean="0"/>
          </a:p>
        </p:txBody>
      </p:sp>
      <p:sp>
        <p:nvSpPr>
          <p:cNvPr id="15" name="TextBox 14"/>
          <p:cNvSpPr txBox="1"/>
          <p:nvPr/>
        </p:nvSpPr>
        <p:spPr>
          <a:xfrm>
            <a:off x="407988" y="1268413"/>
            <a:ext cx="8170122" cy="1200329"/>
          </a:xfrm>
          <a:prstGeom prst="rect">
            <a:avLst/>
          </a:prstGeom>
          <a:noFill/>
        </p:spPr>
        <p:txBody>
          <a:bodyPr wrap="none" rtlCol="0">
            <a:spAutoFit/>
          </a:bodyPr>
          <a:lstStyle/>
          <a:p>
            <a:r>
              <a:rPr lang="en-US" dirty="0" smtClean="0"/>
              <a:t>As a service company employee</a:t>
            </a:r>
          </a:p>
          <a:p>
            <a:r>
              <a:rPr lang="en-US" dirty="0" smtClean="0"/>
              <a:t>I want to be able to empty garbage bins before they are full,</a:t>
            </a:r>
          </a:p>
          <a:p>
            <a:r>
              <a:rPr lang="en-US" dirty="0" smtClean="0"/>
              <a:t>	And I want to be able to empty them as late as possible</a:t>
            </a:r>
          </a:p>
          <a:p>
            <a:r>
              <a:rPr lang="en-US" dirty="0" smtClean="0"/>
              <a:t>In order to satisfy both end customer needs and optimal profitability</a:t>
            </a:r>
            <a:endParaRPr lang="en-US" dirty="0" smtClean="0"/>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t="29809" r="80238" b="17662"/>
          <a:stretch/>
        </p:blipFill>
        <p:spPr>
          <a:xfrm>
            <a:off x="11498350" y="672535"/>
            <a:ext cx="439769" cy="431324"/>
          </a:xfrm>
          <a:prstGeom prst="rect">
            <a:avLst/>
          </a:prstGeom>
        </p:spPr>
      </p:pic>
    </p:spTree>
    <p:extLst>
      <p:ext uri="{BB962C8B-B14F-4D97-AF65-F5344CB8AC3E}">
        <p14:creationId xmlns:p14="http://schemas.microsoft.com/office/powerpoint/2010/main" val="2552914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p:cNvSpPr txBox="1">
            <a:spLocks/>
          </p:cNvSpPr>
          <p:nvPr/>
        </p:nvSpPr>
        <p:spPr>
          <a:xfrm>
            <a:off x="407988" y="404813"/>
            <a:ext cx="6477232" cy="863600"/>
          </a:xfrm>
          <a:prstGeom prst="rect">
            <a:avLst/>
          </a:prstGeom>
        </p:spPr>
        <p:txBody>
          <a:bodyPr>
            <a:normAutofit fontScale="97500"/>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b="1" dirty="0" smtClean="0">
                <a:solidFill>
                  <a:srgbClr val="FF0000"/>
                </a:solidFill>
              </a:rPr>
              <a:t>Architecture proposal</a:t>
            </a:r>
            <a:endParaRPr lang="de-DE" dirty="0"/>
          </a:p>
        </p:txBody>
      </p:sp>
      <p:sp>
        <p:nvSpPr>
          <p:cNvPr id="11" name="Cube 10"/>
          <p:cNvSpPr/>
          <p:nvPr/>
        </p:nvSpPr>
        <p:spPr>
          <a:xfrm>
            <a:off x="500446" y="2502512"/>
            <a:ext cx="974607" cy="100811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Paper Container</a:t>
            </a:r>
          </a:p>
        </p:txBody>
      </p:sp>
      <p:sp>
        <p:nvSpPr>
          <p:cNvPr id="14" name="Cloud Callout 13"/>
          <p:cNvSpPr/>
          <p:nvPr/>
        </p:nvSpPr>
        <p:spPr>
          <a:xfrm>
            <a:off x="3791744" y="2420888"/>
            <a:ext cx="2160240" cy="1008112"/>
          </a:xfrm>
          <a:prstGeom prst="cloudCallout">
            <a:avLst>
              <a:gd name="adj1" fmla="val 35976"/>
              <a:gd name="adj2" fmla="val -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Azure Machine learning Cloud</a:t>
            </a:r>
            <a:endParaRPr lang="de-AT" sz="1400" dirty="0"/>
          </a:p>
        </p:txBody>
      </p:sp>
      <p:cxnSp>
        <p:nvCxnSpPr>
          <p:cNvPr id="17" name="Straight Connector 16"/>
          <p:cNvCxnSpPr/>
          <p:nvPr/>
        </p:nvCxnSpPr>
        <p:spPr>
          <a:xfrm>
            <a:off x="1703512" y="2448865"/>
            <a:ext cx="0" cy="6480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343472" y="2060848"/>
            <a:ext cx="684168" cy="594425"/>
            <a:chOff x="1883440" y="3698671"/>
            <a:chExt cx="839433" cy="700316"/>
          </a:xfrm>
        </p:grpSpPr>
        <p:sp>
          <p:nvSpPr>
            <p:cNvPr id="18" name="Arc 17"/>
            <p:cNvSpPr/>
            <p:nvPr/>
          </p:nvSpPr>
          <p:spPr>
            <a:xfrm>
              <a:off x="2078905" y="4038947"/>
              <a:ext cx="433463" cy="360040"/>
            </a:xfrm>
            <a:prstGeom prst="arc">
              <a:avLst>
                <a:gd name="adj1" fmla="val 1104486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21" name="Arc 20"/>
            <p:cNvSpPr/>
            <p:nvPr/>
          </p:nvSpPr>
          <p:spPr>
            <a:xfrm>
              <a:off x="1984384" y="3878691"/>
              <a:ext cx="622503" cy="340276"/>
            </a:xfrm>
            <a:prstGeom prst="arc">
              <a:avLst>
                <a:gd name="adj1" fmla="val 1094690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22" name="Arc 21"/>
            <p:cNvSpPr/>
            <p:nvPr/>
          </p:nvSpPr>
          <p:spPr>
            <a:xfrm>
              <a:off x="1883440" y="3698671"/>
              <a:ext cx="839433" cy="510414"/>
            </a:xfrm>
            <a:prstGeom prst="arc">
              <a:avLst>
                <a:gd name="adj1" fmla="val 1094690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sp>
        <p:nvSpPr>
          <p:cNvPr id="24" name="TextBox 23"/>
          <p:cNvSpPr txBox="1"/>
          <p:nvPr/>
        </p:nvSpPr>
        <p:spPr>
          <a:xfrm>
            <a:off x="2045596" y="1958179"/>
            <a:ext cx="864096" cy="276999"/>
          </a:xfrm>
          <a:prstGeom prst="rect">
            <a:avLst/>
          </a:prstGeom>
          <a:noFill/>
        </p:spPr>
        <p:txBody>
          <a:bodyPr wrap="square" rtlCol="0">
            <a:spAutoFit/>
          </a:bodyPr>
          <a:lstStyle/>
          <a:p>
            <a:r>
              <a:rPr lang="de-AT" sz="1200" dirty="0"/>
              <a:t>Sensor</a:t>
            </a:r>
          </a:p>
        </p:txBody>
      </p:sp>
      <p:cxnSp>
        <p:nvCxnSpPr>
          <p:cNvPr id="26" name="Straight Arrow Connector 25"/>
          <p:cNvCxnSpPr>
            <a:endCxn id="14" idx="0"/>
          </p:cNvCxnSpPr>
          <p:nvPr/>
        </p:nvCxnSpPr>
        <p:spPr>
          <a:xfrm>
            <a:off x="1856071" y="2924944"/>
            <a:ext cx="1942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Callout 26"/>
          <p:cNvSpPr/>
          <p:nvPr/>
        </p:nvSpPr>
        <p:spPr>
          <a:xfrm>
            <a:off x="7602004" y="2502512"/>
            <a:ext cx="2504221" cy="1008112"/>
          </a:xfrm>
          <a:prstGeom prst="cloudCallout">
            <a:avLst>
              <a:gd name="adj1" fmla="val 36626"/>
              <a:gd name="adj2" fmla="val -1948"/>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SAP Hybris Service</a:t>
            </a:r>
          </a:p>
        </p:txBody>
      </p:sp>
      <p:cxnSp>
        <p:nvCxnSpPr>
          <p:cNvPr id="33" name="Straight Arrow Connector 32"/>
          <p:cNvCxnSpPr>
            <a:stCxn id="14" idx="1"/>
          </p:cNvCxnSpPr>
          <p:nvPr/>
        </p:nvCxnSpPr>
        <p:spPr>
          <a:xfrm>
            <a:off x="4871864" y="3427927"/>
            <a:ext cx="0" cy="2207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4" idx="2"/>
            <a:endCxn id="27" idx="0"/>
          </p:cNvCxnSpPr>
          <p:nvPr/>
        </p:nvCxnSpPr>
        <p:spPr>
          <a:xfrm>
            <a:off x="5950184" y="2924944"/>
            <a:ext cx="1659588" cy="81624"/>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184232" y="5767182"/>
            <a:ext cx="1921993" cy="276999"/>
          </a:xfrm>
          <a:prstGeom prst="rect">
            <a:avLst/>
          </a:prstGeom>
          <a:noFill/>
        </p:spPr>
        <p:txBody>
          <a:bodyPr wrap="square" rtlCol="0">
            <a:spAutoFit/>
          </a:bodyPr>
          <a:lstStyle/>
          <a:p>
            <a:r>
              <a:rPr lang="de-AT" sz="1200" dirty="0" smtClean="0"/>
              <a:t>Service Agent</a:t>
            </a:r>
            <a:endParaRPr lang="de-AT" sz="1200" dirty="0"/>
          </a:p>
        </p:txBody>
      </p:sp>
      <p:cxnSp>
        <p:nvCxnSpPr>
          <p:cNvPr id="39" name="Straight Arrow Connector 38"/>
          <p:cNvCxnSpPr>
            <a:stCxn id="28" idx="2"/>
          </p:cNvCxnSpPr>
          <p:nvPr/>
        </p:nvCxnSpPr>
        <p:spPr>
          <a:xfrm>
            <a:off x="5885462" y="4107701"/>
            <a:ext cx="2298770" cy="9414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180048" y="2385398"/>
            <a:ext cx="1429724" cy="461665"/>
          </a:xfrm>
          <a:prstGeom prst="rect">
            <a:avLst/>
          </a:prstGeom>
          <a:noFill/>
        </p:spPr>
        <p:txBody>
          <a:bodyPr wrap="square" rtlCol="0">
            <a:spAutoFit/>
          </a:bodyPr>
          <a:lstStyle/>
          <a:p>
            <a:pPr algn="ctr"/>
            <a:r>
              <a:rPr lang="de-AT" sz="1200" dirty="0" smtClean="0"/>
              <a:t>Create Service Order</a:t>
            </a:r>
            <a:endParaRPr lang="de-AT" sz="1200" dirty="0"/>
          </a:p>
        </p:txBody>
      </p:sp>
      <p:cxnSp>
        <p:nvCxnSpPr>
          <p:cNvPr id="43" name="Straight Arrow Connector 42"/>
          <p:cNvCxnSpPr/>
          <p:nvPr/>
        </p:nvCxnSpPr>
        <p:spPr>
          <a:xfrm flipV="1">
            <a:off x="5886676" y="3371691"/>
            <a:ext cx="1865508" cy="4652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574282" y="3606104"/>
            <a:ext cx="1429724" cy="461665"/>
          </a:xfrm>
          <a:prstGeom prst="rect">
            <a:avLst/>
          </a:prstGeom>
          <a:noFill/>
        </p:spPr>
        <p:txBody>
          <a:bodyPr wrap="square" rtlCol="0">
            <a:spAutoFit/>
          </a:bodyPr>
          <a:lstStyle/>
          <a:p>
            <a:pPr algn="ctr"/>
            <a:r>
              <a:rPr lang="de-AT" sz="1200" dirty="0" smtClean="0"/>
              <a:t>Update Service Order</a:t>
            </a:r>
            <a:endParaRPr lang="de-AT" sz="1200" dirty="0"/>
          </a:p>
        </p:txBody>
      </p:sp>
      <p:sp>
        <p:nvSpPr>
          <p:cNvPr id="45" name="TextBox 44"/>
          <p:cNvSpPr txBox="1"/>
          <p:nvPr/>
        </p:nvSpPr>
        <p:spPr>
          <a:xfrm>
            <a:off x="6170358" y="4717465"/>
            <a:ext cx="1429724" cy="830997"/>
          </a:xfrm>
          <a:prstGeom prst="rect">
            <a:avLst/>
          </a:prstGeom>
          <a:noFill/>
        </p:spPr>
        <p:txBody>
          <a:bodyPr wrap="square" rtlCol="0">
            <a:spAutoFit/>
          </a:bodyPr>
          <a:lstStyle/>
          <a:p>
            <a:pPr algn="ctr"/>
            <a:r>
              <a:rPr lang="de-AT" sz="1200" dirty="0" smtClean="0"/>
              <a:t>Retrieve additional information for Service Order</a:t>
            </a:r>
            <a:endParaRPr lang="de-AT" sz="1200" dirty="0"/>
          </a:p>
        </p:txBody>
      </p:sp>
      <p:pic>
        <p:nvPicPr>
          <p:cNvPr id="46" name="Picture 45"/>
          <p:cNvPicPr>
            <a:picLocks noChangeAspect="1"/>
          </p:cNvPicPr>
          <p:nvPr/>
        </p:nvPicPr>
        <p:blipFill>
          <a:blip r:embed="rId2"/>
          <a:stretch>
            <a:fillRect/>
          </a:stretch>
        </p:blipFill>
        <p:spPr>
          <a:xfrm>
            <a:off x="8321892" y="4573109"/>
            <a:ext cx="800873" cy="1078098"/>
          </a:xfrm>
          <a:prstGeom prst="rect">
            <a:avLst/>
          </a:prstGeom>
        </p:spPr>
      </p:pic>
      <p:cxnSp>
        <p:nvCxnSpPr>
          <p:cNvPr id="54" name="Elbow Connector 53"/>
          <p:cNvCxnSpPr>
            <a:stCxn id="58" idx="4"/>
          </p:cNvCxnSpPr>
          <p:nvPr/>
        </p:nvCxnSpPr>
        <p:spPr>
          <a:xfrm flipV="1">
            <a:off x="1502783" y="3105364"/>
            <a:ext cx="2295662" cy="1876545"/>
          </a:xfrm>
          <a:prstGeom prst="bentConnector3">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Flowchart: Magnetic Disk 57"/>
          <p:cNvSpPr/>
          <p:nvPr/>
        </p:nvSpPr>
        <p:spPr>
          <a:xfrm>
            <a:off x="263352" y="4590602"/>
            <a:ext cx="1239431" cy="78261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Simulated </a:t>
            </a:r>
            <a:r>
              <a:rPr lang="de-AT" sz="1400" dirty="0"/>
              <a:t>Data</a:t>
            </a:r>
          </a:p>
        </p:txBody>
      </p:sp>
      <p:sp>
        <p:nvSpPr>
          <p:cNvPr id="28" name="Cloud Callout 27"/>
          <p:cNvSpPr/>
          <p:nvPr/>
        </p:nvSpPr>
        <p:spPr>
          <a:xfrm>
            <a:off x="3727022" y="3603645"/>
            <a:ext cx="2160240" cy="1008112"/>
          </a:xfrm>
          <a:prstGeom prst="cloudCallout">
            <a:avLst>
              <a:gd name="adj1" fmla="val 35976"/>
              <a:gd name="adj2" fmla="val -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Azure Chatbot in Cloud</a:t>
            </a:r>
            <a:endParaRPr lang="de-AT" sz="1400" dirty="0"/>
          </a:p>
        </p:txBody>
      </p:sp>
      <p:sp>
        <p:nvSpPr>
          <p:cNvPr id="29" name="Can 28"/>
          <p:cNvSpPr/>
          <p:nvPr/>
        </p:nvSpPr>
        <p:spPr>
          <a:xfrm>
            <a:off x="3870262" y="2740772"/>
            <a:ext cx="347605" cy="47968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900" dirty="0" smtClean="0"/>
              <a:t>DB</a:t>
            </a:r>
            <a:endParaRPr lang="de-AT" sz="900" dirty="0"/>
          </a:p>
        </p:txBody>
      </p:sp>
      <p:cxnSp>
        <p:nvCxnSpPr>
          <p:cNvPr id="30" name="Straight Arrow Connector 29"/>
          <p:cNvCxnSpPr/>
          <p:nvPr/>
        </p:nvCxnSpPr>
        <p:spPr>
          <a:xfrm flipH="1">
            <a:off x="8616280" y="3639932"/>
            <a:ext cx="356" cy="727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596064" y="3772696"/>
            <a:ext cx="1429724" cy="276999"/>
          </a:xfrm>
          <a:prstGeom prst="rect">
            <a:avLst/>
          </a:prstGeom>
          <a:noFill/>
        </p:spPr>
        <p:txBody>
          <a:bodyPr wrap="square" rtlCol="0">
            <a:spAutoFit/>
          </a:bodyPr>
          <a:lstStyle/>
          <a:p>
            <a:pPr algn="ctr"/>
            <a:r>
              <a:rPr lang="de-AT" sz="1200" dirty="0" smtClean="0"/>
              <a:t>Send email</a:t>
            </a:r>
            <a:endParaRPr lang="de-AT" sz="1200" dirty="0"/>
          </a:p>
        </p:txBody>
      </p:sp>
    </p:spTree>
    <p:extLst>
      <p:ext uri="{BB962C8B-B14F-4D97-AF65-F5344CB8AC3E}">
        <p14:creationId xmlns:p14="http://schemas.microsoft.com/office/powerpoint/2010/main" val="4049756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6115135" y="1124744"/>
            <a:ext cx="4517367" cy="238079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i="1" dirty="0" smtClean="0">
                <a:solidFill>
                  <a:srgbClr val="FF0000"/>
                </a:solidFill>
              </a:rPr>
              <a:t>Sub-Project 4: </a:t>
            </a:r>
          </a:p>
          <a:p>
            <a:pPr algn="ctr"/>
            <a:r>
              <a:rPr lang="de-AT" i="1" dirty="0" smtClean="0">
                <a:solidFill>
                  <a:srgbClr val="FF0000"/>
                </a:solidFill>
              </a:rPr>
              <a:t>SAP Hybris </a:t>
            </a:r>
            <a:r>
              <a:rPr lang="de-AT" i="1" dirty="0" smtClean="0">
                <a:solidFill>
                  <a:srgbClr val="FF0000"/>
                </a:solidFill>
              </a:rPr>
              <a:t>setup</a:t>
            </a:r>
            <a:endParaRPr lang="de-AT" i="1" dirty="0" smtClean="0">
              <a:solidFill>
                <a:srgbClr val="FF0000"/>
              </a:solidFill>
            </a:endParaRPr>
          </a:p>
          <a:p>
            <a:pPr algn="ctr"/>
            <a:endParaRPr lang="de-AT" i="1" dirty="0">
              <a:solidFill>
                <a:srgbClr val="FF0000"/>
              </a:solidFill>
            </a:endParaRPr>
          </a:p>
          <a:p>
            <a:pPr algn="ctr"/>
            <a:endParaRPr lang="de-AT" i="1" dirty="0" smtClean="0">
              <a:solidFill>
                <a:srgbClr val="FF0000"/>
              </a:solidFill>
            </a:endParaRPr>
          </a:p>
          <a:p>
            <a:pPr algn="ctr"/>
            <a:endParaRPr lang="de-AT" i="1" dirty="0">
              <a:solidFill>
                <a:srgbClr val="FF0000"/>
              </a:solidFill>
            </a:endParaRPr>
          </a:p>
          <a:p>
            <a:pPr algn="ctr"/>
            <a:endParaRPr lang="de-AT" i="1" dirty="0" smtClean="0">
              <a:solidFill>
                <a:srgbClr val="FF0000"/>
              </a:solidFill>
            </a:endParaRPr>
          </a:p>
          <a:p>
            <a:pPr algn="ctr"/>
            <a:endParaRPr lang="de-AT" i="1" dirty="0" smtClean="0">
              <a:solidFill>
                <a:srgbClr val="FF0000"/>
              </a:solidFill>
            </a:endParaRPr>
          </a:p>
          <a:p>
            <a:pPr algn="ctr"/>
            <a:endParaRPr lang="de-AT" dirty="0">
              <a:solidFill>
                <a:schemeClr val="tx1"/>
              </a:solidFill>
            </a:endParaRPr>
          </a:p>
        </p:txBody>
      </p:sp>
      <p:sp>
        <p:nvSpPr>
          <p:cNvPr id="10" name="Title 6"/>
          <p:cNvSpPr txBox="1">
            <a:spLocks/>
          </p:cNvSpPr>
          <p:nvPr/>
        </p:nvSpPr>
        <p:spPr>
          <a:xfrm>
            <a:off x="407988" y="404813"/>
            <a:ext cx="6477232" cy="863600"/>
          </a:xfrm>
          <a:prstGeom prst="rect">
            <a:avLst/>
          </a:prstGeom>
        </p:spPr>
        <p:txBody>
          <a:bodyPr>
            <a:normAutofit fontScale="97500"/>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b="1" dirty="0" smtClean="0">
                <a:solidFill>
                  <a:srgbClr val="FF0000"/>
                </a:solidFill>
              </a:rPr>
              <a:t>Sub-projects</a:t>
            </a:r>
            <a:endParaRPr lang="de-DE" dirty="0"/>
          </a:p>
        </p:txBody>
      </p:sp>
      <p:sp>
        <p:nvSpPr>
          <p:cNvPr id="11" name="Cube 10"/>
          <p:cNvSpPr/>
          <p:nvPr/>
        </p:nvSpPr>
        <p:spPr>
          <a:xfrm>
            <a:off x="500446" y="2502512"/>
            <a:ext cx="974607" cy="100811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Paper Container</a:t>
            </a:r>
          </a:p>
        </p:txBody>
      </p:sp>
      <p:sp>
        <p:nvSpPr>
          <p:cNvPr id="14" name="Cloud Callout 13"/>
          <p:cNvSpPr/>
          <p:nvPr/>
        </p:nvSpPr>
        <p:spPr>
          <a:xfrm>
            <a:off x="3791744" y="2420888"/>
            <a:ext cx="2160240" cy="1008112"/>
          </a:xfrm>
          <a:prstGeom prst="cloudCallout">
            <a:avLst>
              <a:gd name="adj1" fmla="val 35976"/>
              <a:gd name="adj2" fmla="val -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a:t>Azure Machine learning Cloud</a:t>
            </a:r>
            <a:endParaRPr lang="de-AT" sz="1400" dirty="0"/>
          </a:p>
        </p:txBody>
      </p:sp>
      <p:cxnSp>
        <p:nvCxnSpPr>
          <p:cNvPr id="17" name="Straight Connector 16"/>
          <p:cNvCxnSpPr/>
          <p:nvPr/>
        </p:nvCxnSpPr>
        <p:spPr>
          <a:xfrm>
            <a:off x="1703512" y="2448865"/>
            <a:ext cx="0" cy="6480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343472" y="2060848"/>
            <a:ext cx="684168" cy="594425"/>
            <a:chOff x="1883440" y="3698671"/>
            <a:chExt cx="839433" cy="700316"/>
          </a:xfrm>
        </p:grpSpPr>
        <p:sp>
          <p:nvSpPr>
            <p:cNvPr id="18" name="Arc 17"/>
            <p:cNvSpPr/>
            <p:nvPr/>
          </p:nvSpPr>
          <p:spPr>
            <a:xfrm>
              <a:off x="2078905" y="4038947"/>
              <a:ext cx="433463" cy="360040"/>
            </a:xfrm>
            <a:prstGeom prst="arc">
              <a:avLst>
                <a:gd name="adj1" fmla="val 1104486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21" name="Arc 20"/>
            <p:cNvSpPr/>
            <p:nvPr/>
          </p:nvSpPr>
          <p:spPr>
            <a:xfrm>
              <a:off x="1984384" y="3878691"/>
              <a:ext cx="622503" cy="340276"/>
            </a:xfrm>
            <a:prstGeom prst="arc">
              <a:avLst>
                <a:gd name="adj1" fmla="val 1094690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22" name="Arc 21"/>
            <p:cNvSpPr/>
            <p:nvPr/>
          </p:nvSpPr>
          <p:spPr>
            <a:xfrm>
              <a:off x="1883440" y="3698671"/>
              <a:ext cx="839433" cy="510414"/>
            </a:xfrm>
            <a:prstGeom prst="arc">
              <a:avLst>
                <a:gd name="adj1" fmla="val 1094690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sp>
        <p:nvSpPr>
          <p:cNvPr id="24" name="TextBox 23"/>
          <p:cNvSpPr txBox="1"/>
          <p:nvPr/>
        </p:nvSpPr>
        <p:spPr>
          <a:xfrm>
            <a:off x="2045596" y="1958179"/>
            <a:ext cx="864096" cy="276999"/>
          </a:xfrm>
          <a:prstGeom prst="rect">
            <a:avLst/>
          </a:prstGeom>
          <a:noFill/>
        </p:spPr>
        <p:txBody>
          <a:bodyPr wrap="square" rtlCol="0">
            <a:spAutoFit/>
          </a:bodyPr>
          <a:lstStyle/>
          <a:p>
            <a:r>
              <a:rPr lang="de-AT" sz="1200" dirty="0"/>
              <a:t>Sensor</a:t>
            </a:r>
          </a:p>
        </p:txBody>
      </p:sp>
      <p:cxnSp>
        <p:nvCxnSpPr>
          <p:cNvPr id="26" name="Straight Arrow Connector 25"/>
          <p:cNvCxnSpPr/>
          <p:nvPr/>
        </p:nvCxnSpPr>
        <p:spPr>
          <a:xfrm>
            <a:off x="1856071" y="2924944"/>
            <a:ext cx="18709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Callout 26"/>
          <p:cNvSpPr/>
          <p:nvPr/>
        </p:nvSpPr>
        <p:spPr>
          <a:xfrm>
            <a:off x="7602004" y="2502512"/>
            <a:ext cx="2504221" cy="1008112"/>
          </a:xfrm>
          <a:prstGeom prst="cloudCallout">
            <a:avLst>
              <a:gd name="adj1" fmla="val 36626"/>
              <a:gd name="adj2" fmla="val -1948"/>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SAP Hybris Service</a:t>
            </a:r>
          </a:p>
        </p:txBody>
      </p:sp>
      <p:cxnSp>
        <p:nvCxnSpPr>
          <p:cNvPr id="33" name="Straight Arrow Connector 32"/>
          <p:cNvCxnSpPr>
            <a:stCxn id="14" idx="1"/>
          </p:cNvCxnSpPr>
          <p:nvPr/>
        </p:nvCxnSpPr>
        <p:spPr>
          <a:xfrm>
            <a:off x="4871864" y="3427927"/>
            <a:ext cx="0" cy="2207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4" idx="2"/>
            <a:endCxn id="27" idx="0"/>
          </p:cNvCxnSpPr>
          <p:nvPr/>
        </p:nvCxnSpPr>
        <p:spPr>
          <a:xfrm>
            <a:off x="5950184" y="2924944"/>
            <a:ext cx="1659588" cy="81624"/>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184232" y="5767182"/>
            <a:ext cx="1921993" cy="276999"/>
          </a:xfrm>
          <a:prstGeom prst="rect">
            <a:avLst/>
          </a:prstGeom>
          <a:noFill/>
        </p:spPr>
        <p:txBody>
          <a:bodyPr wrap="square" rtlCol="0">
            <a:spAutoFit/>
          </a:bodyPr>
          <a:lstStyle/>
          <a:p>
            <a:r>
              <a:rPr lang="de-AT" sz="1200" dirty="0" smtClean="0"/>
              <a:t>Service Agent</a:t>
            </a:r>
            <a:endParaRPr lang="de-AT" sz="1200" dirty="0"/>
          </a:p>
        </p:txBody>
      </p:sp>
      <p:cxnSp>
        <p:nvCxnSpPr>
          <p:cNvPr id="39" name="Straight Arrow Connector 38"/>
          <p:cNvCxnSpPr/>
          <p:nvPr/>
        </p:nvCxnSpPr>
        <p:spPr>
          <a:xfrm>
            <a:off x="5887262" y="4090127"/>
            <a:ext cx="2296970" cy="9590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180048" y="2385398"/>
            <a:ext cx="1429724" cy="461665"/>
          </a:xfrm>
          <a:prstGeom prst="rect">
            <a:avLst/>
          </a:prstGeom>
          <a:noFill/>
        </p:spPr>
        <p:txBody>
          <a:bodyPr wrap="square" rtlCol="0">
            <a:spAutoFit/>
          </a:bodyPr>
          <a:lstStyle/>
          <a:p>
            <a:pPr algn="ctr"/>
            <a:r>
              <a:rPr lang="de-AT" sz="1200" dirty="0" smtClean="0"/>
              <a:t>Create Service Order</a:t>
            </a:r>
            <a:endParaRPr lang="de-AT" sz="1200" dirty="0"/>
          </a:p>
        </p:txBody>
      </p:sp>
      <p:cxnSp>
        <p:nvCxnSpPr>
          <p:cNvPr id="43" name="Straight Arrow Connector 42"/>
          <p:cNvCxnSpPr/>
          <p:nvPr/>
        </p:nvCxnSpPr>
        <p:spPr>
          <a:xfrm flipV="1">
            <a:off x="5807968" y="3371690"/>
            <a:ext cx="1944216" cy="4173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574282" y="3606104"/>
            <a:ext cx="1429724" cy="461665"/>
          </a:xfrm>
          <a:prstGeom prst="rect">
            <a:avLst/>
          </a:prstGeom>
          <a:noFill/>
        </p:spPr>
        <p:txBody>
          <a:bodyPr wrap="square" rtlCol="0">
            <a:spAutoFit/>
          </a:bodyPr>
          <a:lstStyle/>
          <a:p>
            <a:pPr algn="ctr"/>
            <a:r>
              <a:rPr lang="de-AT" sz="1200" dirty="0" smtClean="0"/>
              <a:t>Update Service Order</a:t>
            </a:r>
            <a:endParaRPr lang="de-AT" sz="1200" dirty="0"/>
          </a:p>
        </p:txBody>
      </p:sp>
      <p:sp>
        <p:nvSpPr>
          <p:cNvPr id="45" name="TextBox 44"/>
          <p:cNvSpPr txBox="1"/>
          <p:nvPr/>
        </p:nvSpPr>
        <p:spPr>
          <a:xfrm>
            <a:off x="6170358" y="4717465"/>
            <a:ext cx="1429724" cy="830997"/>
          </a:xfrm>
          <a:prstGeom prst="rect">
            <a:avLst/>
          </a:prstGeom>
          <a:noFill/>
        </p:spPr>
        <p:txBody>
          <a:bodyPr wrap="square" rtlCol="0">
            <a:spAutoFit/>
          </a:bodyPr>
          <a:lstStyle/>
          <a:p>
            <a:pPr algn="ctr"/>
            <a:r>
              <a:rPr lang="de-AT" sz="1200" dirty="0" smtClean="0"/>
              <a:t>Retrieve additional information for Service Order</a:t>
            </a:r>
            <a:endParaRPr lang="de-AT" sz="1200" dirty="0"/>
          </a:p>
        </p:txBody>
      </p:sp>
      <p:pic>
        <p:nvPicPr>
          <p:cNvPr id="46" name="Picture 45"/>
          <p:cNvPicPr>
            <a:picLocks noChangeAspect="1"/>
          </p:cNvPicPr>
          <p:nvPr/>
        </p:nvPicPr>
        <p:blipFill>
          <a:blip r:embed="rId2"/>
          <a:stretch>
            <a:fillRect/>
          </a:stretch>
        </p:blipFill>
        <p:spPr>
          <a:xfrm>
            <a:off x="8321892" y="4573109"/>
            <a:ext cx="800873" cy="1078098"/>
          </a:xfrm>
          <a:prstGeom prst="rect">
            <a:avLst/>
          </a:prstGeom>
        </p:spPr>
      </p:pic>
      <p:cxnSp>
        <p:nvCxnSpPr>
          <p:cNvPr id="54" name="Elbow Connector 53"/>
          <p:cNvCxnSpPr>
            <a:stCxn id="58" idx="4"/>
          </p:cNvCxnSpPr>
          <p:nvPr/>
        </p:nvCxnSpPr>
        <p:spPr>
          <a:xfrm flipV="1">
            <a:off x="1502783" y="3220453"/>
            <a:ext cx="2250001" cy="1761456"/>
          </a:xfrm>
          <a:prstGeom prst="bentConnector3">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Flowchart: Magnetic Disk 57"/>
          <p:cNvSpPr/>
          <p:nvPr/>
        </p:nvSpPr>
        <p:spPr>
          <a:xfrm>
            <a:off x="263352" y="4590602"/>
            <a:ext cx="1239431" cy="78261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Simulated </a:t>
            </a:r>
            <a:r>
              <a:rPr lang="de-AT" sz="1400" dirty="0"/>
              <a:t>Data</a:t>
            </a:r>
          </a:p>
        </p:txBody>
      </p:sp>
      <p:sp>
        <p:nvSpPr>
          <p:cNvPr id="30" name="Rectangle 29"/>
          <p:cNvSpPr/>
          <p:nvPr/>
        </p:nvSpPr>
        <p:spPr>
          <a:xfrm>
            <a:off x="3780515" y="612699"/>
            <a:ext cx="2334621" cy="289792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i="1" dirty="0" smtClean="0">
                <a:solidFill>
                  <a:srgbClr val="FF0000"/>
                </a:solidFill>
              </a:rPr>
              <a:t>Sub-Project 2: Machine learning model + webservice</a:t>
            </a:r>
            <a:endParaRPr lang="de-AT" i="1" dirty="0">
              <a:solidFill>
                <a:srgbClr val="FF0000"/>
              </a:solidFill>
            </a:endParaRPr>
          </a:p>
          <a:p>
            <a:pPr algn="ctr"/>
            <a:endParaRPr lang="de-AT" i="1" dirty="0" smtClean="0">
              <a:solidFill>
                <a:srgbClr val="FF0000"/>
              </a:solidFill>
            </a:endParaRPr>
          </a:p>
          <a:p>
            <a:pPr algn="ctr"/>
            <a:endParaRPr lang="de-AT" i="1" dirty="0">
              <a:solidFill>
                <a:srgbClr val="FF0000"/>
              </a:solidFill>
            </a:endParaRPr>
          </a:p>
          <a:p>
            <a:pPr algn="ctr"/>
            <a:endParaRPr lang="de-AT" i="1" dirty="0" smtClean="0">
              <a:solidFill>
                <a:srgbClr val="FF0000"/>
              </a:solidFill>
            </a:endParaRPr>
          </a:p>
          <a:p>
            <a:pPr algn="ctr"/>
            <a:endParaRPr lang="de-AT" dirty="0">
              <a:solidFill>
                <a:schemeClr val="tx1"/>
              </a:solidFill>
            </a:endParaRPr>
          </a:p>
        </p:txBody>
      </p:sp>
      <p:sp>
        <p:nvSpPr>
          <p:cNvPr id="34" name="Cloud Callout 33"/>
          <p:cNvSpPr/>
          <p:nvPr/>
        </p:nvSpPr>
        <p:spPr>
          <a:xfrm>
            <a:off x="3727022" y="3603645"/>
            <a:ext cx="2160240" cy="1008112"/>
          </a:xfrm>
          <a:prstGeom prst="cloudCallout">
            <a:avLst>
              <a:gd name="adj1" fmla="val 35976"/>
              <a:gd name="adj2" fmla="val -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Azure Chatbot in Cloud</a:t>
            </a:r>
            <a:endParaRPr lang="de-AT" sz="1400" dirty="0"/>
          </a:p>
        </p:txBody>
      </p:sp>
      <p:sp>
        <p:nvSpPr>
          <p:cNvPr id="32" name="Rectangle 31"/>
          <p:cNvSpPr/>
          <p:nvPr/>
        </p:nvSpPr>
        <p:spPr>
          <a:xfrm>
            <a:off x="3780514" y="3512449"/>
            <a:ext cx="6851988" cy="286887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i="1" dirty="0" smtClean="0">
              <a:solidFill>
                <a:srgbClr val="FF0000"/>
              </a:solidFill>
            </a:endParaRPr>
          </a:p>
          <a:p>
            <a:pPr algn="ctr"/>
            <a:endParaRPr lang="de-AT" i="1" dirty="0">
              <a:solidFill>
                <a:srgbClr val="FF0000"/>
              </a:solidFill>
            </a:endParaRPr>
          </a:p>
          <a:p>
            <a:pPr algn="ctr"/>
            <a:endParaRPr lang="de-AT" i="1" dirty="0" smtClean="0">
              <a:solidFill>
                <a:srgbClr val="FF0000"/>
              </a:solidFill>
            </a:endParaRPr>
          </a:p>
          <a:p>
            <a:pPr algn="ctr"/>
            <a:endParaRPr lang="de-AT" i="1" dirty="0" smtClean="0">
              <a:solidFill>
                <a:srgbClr val="FF0000"/>
              </a:solidFill>
            </a:endParaRPr>
          </a:p>
          <a:p>
            <a:pPr algn="ctr"/>
            <a:endParaRPr lang="de-AT" i="1" dirty="0">
              <a:solidFill>
                <a:srgbClr val="FF0000"/>
              </a:solidFill>
            </a:endParaRPr>
          </a:p>
          <a:p>
            <a:pPr algn="ctr"/>
            <a:endParaRPr lang="de-AT" i="1" dirty="0" smtClean="0">
              <a:solidFill>
                <a:srgbClr val="FF0000"/>
              </a:solidFill>
            </a:endParaRPr>
          </a:p>
          <a:p>
            <a:pPr algn="ctr"/>
            <a:endParaRPr lang="de-AT" i="1" dirty="0">
              <a:solidFill>
                <a:srgbClr val="FF0000"/>
              </a:solidFill>
            </a:endParaRPr>
          </a:p>
          <a:p>
            <a:pPr algn="ctr"/>
            <a:endParaRPr lang="de-AT" i="1" dirty="0" smtClean="0">
              <a:solidFill>
                <a:srgbClr val="FF0000"/>
              </a:solidFill>
            </a:endParaRPr>
          </a:p>
          <a:p>
            <a:pPr algn="ctr"/>
            <a:endParaRPr lang="de-AT" i="1" dirty="0">
              <a:solidFill>
                <a:srgbClr val="FF0000"/>
              </a:solidFill>
            </a:endParaRPr>
          </a:p>
          <a:p>
            <a:pPr algn="ctr"/>
            <a:r>
              <a:rPr lang="de-AT" i="1" dirty="0" smtClean="0">
                <a:solidFill>
                  <a:srgbClr val="FF0000"/>
                </a:solidFill>
              </a:rPr>
              <a:t>Sub-Project </a:t>
            </a:r>
            <a:r>
              <a:rPr lang="de-AT" i="1" dirty="0" smtClean="0">
                <a:solidFill>
                  <a:srgbClr val="FF0000"/>
                </a:solidFill>
              </a:rPr>
              <a:t>3: Chatbot </a:t>
            </a:r>
            <a:r>
              <a:rPr lang="de-AT" i="1" dirty="0" smtClean="0">
                <a:solidFill>
                  <a:srgbClr val="FF0000"/>
                </a:solidFill>
              </a:rPr>
              <a:t>service</a:t>
            </a:r>
            <a:endParaRPr lang="de-AT" i="1" dirty="0">
              <a:solidFill>
                <a:srgbClr val="FF0000"/>
              </a:solidFill>
            </a:endParaRPr>
          </a:p>
        </p:txBody>
      </p:sp>
      <p:sp>
        <p:nvSpPr>
          <p:cNvPr id="2" name="Rectangle 1"/>
          <p:cNvSpPr/>
          <p:nvPr/>
        </p:nvSpPr>
        <p:spPr>
          <a:xfrm>
            <a:off x="191344" y="908720"/>
            <a:ext cx="3589170" cy="302616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i="1" dirty="0" smtClean="0">
                <a:solidFill>
                  <a:srgbClr val="FF0000"/>
                </a:solidFill>
              </a:rPr>
              <a:t>Sub-Project 1: IoT device construction &amp; communication to Azure webservice</a:t>
            </a:r>
          </a:p>
          <a:p>
            <a:pPr algn="ctr"/>
            <a:endParaRPr lang="de-AT" i="1" dirty="0">
              <a:solidFill>
                <a:srgbClr val="FF0000"/>
              </a:solidFill>
            </a:endParaRPr>
          </a:p>
          <a:p>
            <a:pPr algn="ctr"/>
            <a:endParaRPr lang="de-AT" i="1" dirty="0" smtClean="0">
              <a:solidFill>
                <a:srgbClr val="FF0000"/>
              </a:solidFill>
            </a:endParaRPr>
          </a:p>
          <a:p>
            <a:pPr algn="ctr"/>
            <a:endParaRPr lang="de-AT" i="1" dirty="0">
              <a:solidFill>
                <a:srgbClr val="FF0000"/>
              </a:solidFill>
            </a:endParaRPr>
          </a:p>
          <a:p>
            <a:pPr algn="ctr"/>
            <a:endParaRPr lang="de-AT" i="1" dirty="0" smtClean="0">
              <a:solidFill>
                <a:srgbClr val="FF0000"/>
              </a:solidFill>
            </a:endParaRPr>
          </a:p>
          <a:p>
            <a:pPr algn="ctr"/>
            <a:endParaRPr lang="de-AT" i="1" dirty="0">
              <a:solidFill>
                <a:srgbClr val="FF0000"/>
              </a:solidFill>
            </a:endParaRPr>
          </a:p>
          <a:p>
            <a:pPr algn="ctr"/>
            <a:endParaRPr lang="de-AT" i="1" dirty="0" smtClean="0">
              <a:solidFill>
                <a:srgbClr val="FF0000"/>
              </a:solidFill>
            </a:endParaRPr>
          </a:p>
          <a:p>
            <a:pPr algn="ctr"/>
            <a:endParaRPr lang="de-AT" dirty="0">
              <a:solidFill>
                <a:schemeClr val="tx1"/>
              </a:solidFill>
            </a:endParaRPr>
          </a:p>
        </p:txBody>
      </p:sp>
      <p:sp>
        <p:nvSpPr>
          <p:cNvPr id="3" name="Can 2"/>
          <p:cNvSpPr/>
          <p:nvPr/>
        </p:nvSpPr>
        <p:spPr>
          <a:xfrm>
            <a:off x="3870262" y="2740772"/>
            <a:ext cx="347605" cy="47968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900" dirty="0" smtClean="0"/>
              <a:t>DB</a:t>
            </a:r>
            <a:endParaRPr lang="de-AT" sz="900" dirty="0"/>
          </a:p>
        </p:txBody>
      </p:sp>
      <p:cxnSp>
        <p:nvCxnSpPr>
          <p:cNvPr id="38" name="Straight Arrow Connector 37"/>
          <p:cNvCxnSpPr/>
          <p:nvPr/>
        </p:nvCxnSpPr>
        <p:spPr>
          <a:xfrm flipH="1">
            <a:off x="8616280" y="3639932"/>
            <a:ext cx="356" cy="727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596064" y="3772696"/>
            <a:ext cx="1429724" cy="276999"/>
          </a:xfrm>
          <a:prstGeom prst="rect">
            <a:avLst/>
          </a:prstGeom>
          <a:noFill/>
        </p:spPr>
        <p:txBody>
          <a:bodyPr wrap="square" rtlCol="0">
            <a:spAutoFit/>
          </a:bodyPr>
          <a:lstStyle/>
          <a:p>
            <a:pPr algn="ctr"/>
            <a:r>
              <a:rPr lang="de-AT" sz="1200" dirty="0" smtClean="0"/>
              <a:t>Send email</a:t>
            </a:r>
            <a:endParaRPr lang="de-AT" sz="1200" dirty="0"/>
          </a:p>
        </p:txBody>
      </p:sp>
    </p:spTree>
    <p:extLst>
      <p:ext uri="{BB962C8B-B14F-4D97-AF65-F5344CB8AC3E}">
        <p14:creationId xmlns:p14="http://schemas.microsoft.com/office/powerpoint/2010/main" val="1912156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a:spLocks/>
          </p:cNvSpPr>
          <p:nvPr/>
        </p:nvSpPr>
        <p:spPr>
          <a:xfrm>
            <a:off x="407988" y="404813"/>
            <a:ext cx="10656564" cy="863600"/>
          </a:xfrm>
          <a:prstGeom prst="rect">
            <a:avLst/>
          </a:prstGeom>
        </p:spPr>
        <p:txBody>
          <a:bodyPr>
            <a:normAutofit fontScale="90000"/>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b="1" dirty="0" smtClean="0">
                <a:solidFill>
                  <a:srgbClr val="FF0000"/>
                </a:solidFill>
              </a:rPr>
              <a:t>Communication overview proposal part 1: Create service order </a:t>
            </a:r>
          </a:p>
          <a:p>
            <a:r>
              <a:rPr lang="en-US" b="1" dirty="0" smtClean="0">
                <a:solidFill>
                  <a:srgbClr val="FF0000"/>
                </a:solidFill>
              </a:rPr>
              <a:t>(activity diagram)</a:t>
            </a:r>
            <a:endParaRPr lang="de-DE" dirty="0"/>
          </a:p>
        </p:txBody>
      </p:sp>
      <p:sp>
        <p:nvSpPr>
          <p:cNvPr id="4" name="Cube 3"/>
          <p:cNvSpPr/>
          <p:nvPr/>
        </p:nvSpPr>
        <p:spPr>
          <a:xfrm>
            <a:off x="407988" y="1844824"/>
            <a:ext cx="974607" cy="100811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Paper Container</a:t>
            </a:r>
          </a:p>
        </p:txBody>
      </p:sp>
      <p:cxnSp>
        <p:nvCxnSpPr>
          <p:cNvPr id="5" name="Straight Connector 4"/>
          <p:cNvCxnSpPr/>
          <p:nvPr/>
        </p:nvCxnSpPr>
        <p:spPr>
          <a:xfrm>
            <a:off x="1611054" y="1791177"/>
            <a:ext cx="0" cy="64807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251014" y="1403160"/>
            <a:ext cx="684168" cy="594425"/>
            <a:chOff x="1883440" y="3698671"/>
            <a:chExt cx="839433" cy="700316"/>
          </a:xfrm>
        </p:grpSpPr>
        <p:sp>
          <p:nvSpPr>
            <p:cNvPr id="7" name="Arc 6"/>
            <p:cNvSpPr/>
            <p:nvPr/>
          </p:nvSpPr>
          <p:spPr>
            <a:xfrm>
              <a:off x="2078905" y="4038947"/>
              <a:ext cx="433463" cy="360040"/>
            </a:xfrm>
            <a:prstGeom prst="arc">
              <a:avLst>
                <a:gd name="adj1" fmla="val 1104486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8" name="Arc 7"/>
            <p:cNvSpPr/>
            <p:nvPr/>
          </p:nvSpPr>
          <p:spPr>
            <a:xfrm>
              <a:off x="1984384" y="3878691"/>
              <a:ext cx="622503" cy="340276"/>
            </a:xfrm>
            <a:prstGeom prst="arc">
              <a:avLst>
                <a:gd name="adj1" fmla="val 1094690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9" name="Arc 8"/>
            <p:cNvSpPr/>
            <p:nvPr/>
          </p:nvSpPr>
          <p:spPr>
            <a:xfrm>
              <a:off x="1883440" y="3698671"/>
              <a:ext cx="839433" cy="510414"/>
            </a:xfrm>
            <a:prstGeom prst="arc">
              <a:avLst>
                <a:gd name="adj1" fmla="val 1094690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sp>
        <p:nvSpPr>
          <p:cNvPr id="10" name="Cloud Callout 9"/>
          <p:cNvSpPr/>
          <p:nvPr/>
        </p:nvSpPr>
        <p:spPr>
          <a:xfrm>
            <a:off x="2740707" y="1761461"/>
            <a:ext cx="2160240" cy="1008112"/>
          </a:xfrm>
          <a:prstGeom prst="cloudCallout">
            <a:avLst>
              <a:gd name="adj1" fmla="val 35976"/>
              <a:gd name="adj2" fmla="val -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a:t>Azure Machine learning Cloud</a:t>
            </a:r>
            <a:endParaRPr lang="de-AT" sz="1400" dirty="0"/>
          </a:p>
        </p:txBody>
      </p:sp>
      <p:sp>
        <p:nvSpPr>
          <p:cNvPr id="11" name="Cloud Callout 10"/>
          <p:cNvSpPr/>
          <p:nvPr/>
        </p:nvSpPr>
        <p:spPr>
          <a:xfrm>
            <a:off x="5454778" y="1691985"/>
            <a:ext cx="2160240" cy="1008112"/>
          </a:xfrm>
          <a:prstGeom prst="cloudCallout">
            <a:avLst>
              <a:gd name="adj1" fmla="val 35976"/>
              <a:gd name="adj2" fmla="val -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Azure Chatbot in Cloud</a:t>
            </a:r>
            <a:endParaRPr lang="de-AT" sz="1400" dirty="0"/>
          </a:p>
        </p:txBody>
      </p:sp>
      <p:sp>
        <p:nvSpPr>
          <p:cNvPr id="12" name="Cloud Callout 11"/>
          <p:cNvSpPr/>
          <p:nvPr/>
        </p:nvSpPr>
        <p:spPr>
          <a:xfrm>
            <a:off x="7887415" y="1691985"/>
            <a:ext cx="2504221" cy="1008112"/>
          </a:xfrm>
          <a:prstGeom prst="cloudCallout">
            <a:avLst>
              <a:gd name="adj1" fmla="val 36626"/>
              <a:gd name="adj2" fmla="val -1948"/>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SAP Hybris Service</a:t>
            </a:r>
          </a:p>
        </p:txBody>
      </p:sp>
      <p:sp>
        <p:nvSpPr>
          <p:cNvPr id="13" name="TextBox 12"/>
          <p:cNvSpPr txBox="1"/>
          <p:nvPr/>
        </p:nvSpPr>
        <p:spPr>
          <a:xfrm>
            <a:off x="10422836" y="2652609"/>
            <a:ext cx="1921993" cy="276999"/>
          </a:xfrm>
          <a:prstGeom prst="rect">
            <a:avLst/>
          </a:prstGeom>
          <a:noFill/>
        </p:spPr>
        <p:txBody>
          <a:bodyPr wrap="square" rtlCol="0">
            <a:spAutoFit/>
          </a:bodyPr>
          <a:lstStyle/>
          <a:p>
            <a:r>
              <a:rPr lang="de-AT" sz="1200" dirty="0" smtClean="0"/>
              <a:t>Service Agent</a:t>
            </a:r>
            <a:endParaRPr lang="de-AT" sz="1200" dirty="0"/>
          </a:p>
        </p:txBody>
      </p:sp>
      <p:pic>
        <p:nvPicPr>
          <p:cNvPr id="14" name="Picture 13"/>
          <p:cNvPicPr>
            <a:picLocks noChangeAspect="1"/>
          </p:cNvPicPr>
          <p:nvPr/>
        </p:nvPicPr>
        <p:blipFill>
          <a:blip r:embed="rId2"/>
          <a:stretch>
            <a:fillRect/>
          </a:stretch>
        </p:blipFill>
        <p:spPr>
          <a:xfrm>
            <a:off x="10983759" y="1458536"/>
            <a:ext cx="800873" cy="1078098"/>
          </a:xfrm>
          <a:prstGeom prst="rect">
            <a:avLst/>
          </a:prstGeom>
        </p:spPr>
      </p:pic>
      <p:cxnSp>
        <p:nvCxnSpPr>
          <p:cNvPr id="16" name="Straight Arrow Connector 15"/>
          <p:cNvCxnSpPr/>
          <p:nvPr/>
        </p:nvCxnSpPr>
        <p:spPr>
          <a:xfrm>
            <a:off x="955932" y="3140968"/>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854967" y="3140968"/>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591271" y="3140968"/>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111551" y="3068960"/>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1343799" y="2996952"/>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a:xfrm>
            <a:off x="1055440" y="2924944"/>
            <a:ext cx="2727415" cy="115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smtClean="0"/>
              <a:t>Activity: trash </a:t>
            </a:r>
            <a:r>
              <a:rPr lang="de-AT" sz="1200" dirty="0" smtClean="0"/>
              <a:t>in, add line to DB</a:t>
            </a:r>
            <a:endParaRPr lang="de-AT" sz="1200" dirty="0"/>
          </a:p>
        </p:txBody>
      </p:sp>
      <p:sp>
        <p:nvSpPr>
          <p:cNvPr id="23" name="Right Arrow 22"/>
          <p:cNvSpPr/>
          <p:nvPr/>
        </p:nvSpPr>
        <p:spPr>
          <a:xfrm>
            <a:off x="3909196" y="3717032"/>
            <a:ext cx="5130242" cy="1224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Prediction when device will be full, translated into service request based on ‚threshold‘ </a:t>
            </a:r>
            <a:br>
              <a:rPr lang="de-AT" sz="1400" dirty="0" smtClean="0"/>
            </a:br>
            <a:r>
              <a:rPr lang="de-AT" sz="1400" dirty="0" smtClean="0"/>
              <a:t>(for example: predicted time full within 24 h)</a:t>
            </a:r>
            <a:endParaRPr lang="de-AT" sz="1400" dirty="0"/>
          </a:p>
        </p:txBody>
      </p:sp>
      <p:sp>
        <p:nvSpPr>
          <p:cNvPr id="24" name="Right Arrow 23"/>
          <p:cNvSpPr/>
          <p:nvPr/>
        </p:nvSpPr>
        <p:spPr>
          <a:xfrm>
            <a:off x="9327574" y="4581128"/>
            <a:ext cx="2025009"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Email </a:t>
            </a:r>
            <a:r>
              <a:rPr lang="de-AT" dirty="0" smtClean="0"/>
              <a:t>to </a:t>
            </a:r>
            <a:r>
              <a:rPr lang="de-AT" dirty="0" smtClean="0"/>
              <a:t>service agent</a:t>
            </a:r>
            <a:endParaRPr lang="de-AT" dirty="0"/>
          </a:p>
        </p:txBody>
      </p:sp>
      <p:sp>
        <p:nvSpPr>
          <p:cNvPr id="25" name="Can 24"/>
          <p:cNvSpPr/>
          <p:nvPr/>
        </p:nvSpPr>
        <p:spPr>
          <a:xfrm>
            <a:off x="3673231" y="2652609"/>
            <a:ext cx="347605" cy="47968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900" dirty="0" smtClean="0"/>
              <a:t>DB</a:t>
            </a:r>
            <a:endParaRPr lang="de-AT" sz="900" dirty="0"/>
          </a:p>
        </p:txBody>
      </p:sp>
    </p:spTree>
    <p:extLst>
      <p:ext uri="{BB962C8B-B14F-4D97-AF65-F5344CB8AC3E}">
        <p14:creationId xmlns:p14="http://schemas.microsoft.com/office/powerpoint/2010/main" val="1844300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a:spLocks/>
          </p:cNvSpPr>
          <p:nvPr/>
        </p:nvSpPr>
        <p:spPr>
          <a:xfrm>
            <a:off x="407987" y="404813"/>
            <a:ext cx="9560385" cy="863600"/>
          </a:xfrm>
          <a:prstGeom prst="rect">
            <a:avLst/>
          </a:prstGeom>
        </p:spPr>
        <p:txBody>
          <a:bodyPr>
            <a:normAutofit fontScale="97500"/>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b="1" dirty="0" smtClean="0">
                <a:solidFill>
                  <a:srgbClr val="FF0000"/>
                </a:solidFill>
              </a:rPr>
              <a:t>Communication overview proposal part 2: </a:t>
            </a:r>
            <a:r>
              <a:rPr lang="en-US" b="1" dirty="0" err="1" smtClean="0">
                <a:solidFill>
                  <a:srgbClr val="FF0000"/>
                </a:solidFill>
              </a:rPr>
              <a:t>Chatbot</a:t>
            </a:r>
            <a:endParaRPr lang="en-US" b="1" dirty="0" smtClean="0">
              <a:solidFill>
                <a:srgbClr val="FF0000"/>
              </a:solidFill>
            </a:endParaRPr>
          </a:p>
          <a:p>
            <a:r>
              <a:rPr lang="en-US" b="1" dirty="0" smtClean="0">
                <a:solidFill>
                  <a:srgbClr val="FF0000"/>
                </a:solidFill>
              </a:rPr>
              <a:t>(activity diagram)</a:t>
            </a:r>
            <a:endParaRPr lang="de-DE" dirty="0"/>
          </a:p>
        </p:txBody>
      </p:sp>
      <p:sp>
        <p:nvSpPr>
          <p:cNvPr id="4" name="Cube 3"/>
          <p:cNvSpPr/>
          <p:nvPr/>
        </p:nvSpPr>
        <p:spPr>
          <a:xfrm>
            <a:off x="407988" y="1844824"/>
            <a:ext cx="974607" cy="100811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Paper Container</a:t>
            </a:r>
          </a:p>
        </p:txBody>
      </p:sp>
      <p:cxnSp>
        <p:nvCxnSpPr>
          <p:cNvPr id="5" name="Straight Connector 4"/>
          <p:cNvCxnSpPr/>
          <p:nvPr/>
        </p:nvCxnSpPr>
        <p:spPr>
          <a:xfrm>
            <a:off x="1611054" y="1791177"/>
            <a:ext cx="0" cy="64807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251014" y="1403160"/>
            <a:ext cx="684168" cy="594425"/>
            <a:chOff x="1883440" y="3698671"/>
            <a:chExt cx="839433" cy="700316"/>
          </a:xfrm>
        </p:grpSpPr>
        <p:sp>
          <p:nvSpPr>
            <p:cNvPr id="7" name="Arc 6"/>
            <p:cNvSpPr/>
            <p:nvPr/>
          </p:nvSpPr>
          <p:spPr>
            <a:xfrm>
              <a:off x="2078905" y="4038947"/>
              <a:ext cx="433463" cy="360040"/>
            </a:xfrm>
            <a:prstGeom prst="arc">
              <a:avLst>
                <a:gd name="adj1" fmla="val 1104486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8" name="Arc 7"/>
            <p:cNvSpPr/>
            <p:nvPr/>
          </p:nvSpPr>
          <p:spPr>
            <a:xfrm>
              <a:off x="1984384" y="3878691"/>
              <a:ext cx="622503" cy="340276"/>
            </a:xfrm>
            <a:prstGeom prst="arc">
              <a:avLst>
                <a:gd name="adj1" fmla="val 1094690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9" name="Arc 8"/>
            <p:cNvSpPr/>
            <p:nvPr/>
          </p:nvSpPr>
          <p:spPr>
            <a:xfrm>
              <a:off x="1883440" y="3698671"/>
              <a:ext cx="839433" cy="510414"/>
            </a:xfrm>
            <a:prstGeom prst="arc">
              <a:avLst>
                <a:gd name="adj1" fmla="val 1094690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sp>
        <p:nvSpPr>
          <p:cNvPr id="10" name="Cloud Callout 9"/>
          <p:cNvSpPr/>
          <p:nvPr/>
        </p:nvSpPr>
        <p:spPr>
          <a:xfrm>
            <a:off x="2317444" y="1761461"/>
            <a:ext cx="2160240" cy="1008112"/>
          </a:xfrm>
          <a:prstGeom prst="cloudCallout">
            <a:avLst>
              <a:gd name="adj1" fmla="val 35976"/>
              <a:gd name="adj2" fmla="val -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a:t>Azure Machine learning Cloud</a:t>
            </a:r>
            <a:endParaRPr lang="de-AT" sz="1400" dirty="0"/>
          </a:p>
        </p:txBody>
      </p:sp>
      <p:sp>
        <p:nvSpPr>
          <p:cNvPr id="11" name="Cloud Callout 10"/>
          <p:cNvSpPr/>
          <p:nvPr/>
        </p:nvSpPr>
        <p:spPr>
          <a:xfrm>
            <a:off x="5031515" y="1691985"/>
            <a:ext cx="2160240" cy="1008112"/>
          </a:xfrm>
          <a:prstGeom prst="cloudCallout">
            <a:avLst>
              <a:gd name="adj1" fmla="val 35976"/>
              <a:gd name="adj2" fmla="val -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smtClean="0"/>
              <a:t>Azure Chatbot in Cloud</a:t>
            </a:r>
            <a:endParaRPr lang="de-AT" sz="1400" dirty="0"/>
          </a:p>
        </p:txBody>
      </p:sp>
      <p:sp>
        <p:nvSpPr>
          <p:cNvPr id="12" name="Cloud Callout 11"/>
          <p:cNvSpPr/>
          <p:nvPr/>
        </p:nvSpPr>
        <p:spPr>
          <a:xfrm>
            <a:off x="7464152" y="1691985"/>
            <a:ext cx="2504221" cy="1008112"/>
          </a:xfrm>
          <a:prstGeom prst="cloudCallout">
            <a:avLst>
              <a:gd name="adj1" fmla="val 36626"/>
              <a:gd name="adj2" fmla="val -1948"/>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t>SAP Hybris Service</a:t>
            </a:r>
          </a:p>
        </p:txBody>
      </p:sp>
      <p:sp>
        <p:nvSpPr>
          <p:cNvPr id="13" name="TextBox 12"/>
          <p:cNvSpPr txBox="1"/>
          <p:nvPr/>
        </p:nvSpPr>
        <p:spPr>
          <a:xfrm>
            <a:off x="10422836" y="2652609"/>
            <a:ext cx="1921993" cy="276999"/>
          </a:xfrm>
          <a:prstGeom prst="rect">
            <a:avLst/>
          </a:prstGeom>
          <a:noFill/>
        </p:spPr>
        <p:txBody>
          <a:bodyPr wrap="square" rtlCol="0">
            <a:spAutoFit/>
          </a:bodyPr>
          <a:lstStyle/>
          <a:p>
            <a:r>
              <a:rPr lang="de-AT" sz="1200" dirty="0" smtClean="0"/>
              <a:t>Service Agent</a:t>
            </a:r>
            <a:endParaRPr lang="de-AT" sz="1200" dirty="0"/>
          </a:p>
        </p:txBody>
      </p:sp>
      <p:pic>
        <p:nvPicPr>
          <p:cNvPr id="14" name="Picture 13"/>
          <p:cNvPicPr>
            <a:picLocks noChangeAspect="1"/>
          </p:cNvPicPr>
          <p:nvPr/>
        </p:nvPicPr>
        <p:blipFill>
          <a:blip r:embed="rId2"/>
          <a:stretch>
            <a:fillRect/>
          </a:stretch>
        </p:blipFill>
        <p:spPr>
          <a:xfrm>
            <a:off x="10560496" y="1458536"/>
            <a:ext cx="800873" cy="1078098"/>
          </a:xfrm>
          <a:prstGeom prst="rect">
            <a:avLst/>
          </a:prstGeom>
        </p:spPr>
      </p:pic>
      <p:cxnSp>
        <p:nvCxnSpPr>
          <p:cNvPr id="16" name="Straight Arrow Connector 15"/>
          <p:cNvCxnSpPr/>
          <p:nvPr/>
        </p:nvCxnSpPr>
        <p:spPr>
          <a:xfrm>
            <a:off x="955932" y="3140968"/>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431704" y="3140968"/>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168008" y="3140968"/>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688288" y="3068960"/>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920536" y="2996952"/>
            <a:ext cx="0" cy="324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a:xfrm flipH="1">
            <a:off x="6168008" y="2780928"/>
            <a:ext cx="4657292"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Ask chatbot a question about </a:t>
            </a:r>
            <a:r>
              <a:rPr lang="de-AT" dirty="0" smtClean="0"/>
              <a:t>order, or to update part of the order</a:t>
            </a:r>
            <a:endParaRPr lang="de-AT" dirty="0"/>
          </a:p>
        </p:txBody>
      </p:sp>
      <p:sp>
        <p:nvSpPr>
          <p:cNvPr id="23" name="Right Arrow 22"/>
          <p:cNvSpPr/>
          <p:nvPr/>
        </p:nvSpPr>
        <p:spPr>
          <a:xfrm flipH="1">
            <a:off x="3467065" y="3573016"/>
            <a:ext cx="2605705"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100" dirty="0" smtClean="0"/>
              <a:t>Opt. Get info from machine learning service?</a:t>
            </a:r>
            <a:endParaRPr lang="de-AT" sz="1100" dirty="0"/>
          </a:p>
        </p:txBody>
      </p:sp>
      <p:sp>
        <p:nvSpPr>
          <p:cNvPr id="24" name="Right Arrow 23"/>
          <p:cNvSpPr/>
          <p:nvPr/>
        </p:nvSpPr>
        <p:spPr>
          <a:xfrm>
            <a:off x="6225169" y="3717032"/>
            <a:ext cx="2367879"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100" dirty="0" smtClean="0"/>
              <a:t>Opt. Get info from SAP </a:t>
            </a:r>
            <a:r>
              <a:rPr lang="de-AT" sz="1100" dirty="0" smtClean="0"/>
              <a:t>Hybris, update info in SAP Hybris</a:t>
            </a:r>
            <a:endParaRPr lang="de-AT" sz="1100" dirty="0"/>
          </a:p>
        </p:txBody>
      </p:sp>
      <p:sp>
        <p:nvSpPr>
          <p:cNvPr id="25" name="Right Arrow 24"/>
          <p:cNvSpPr/>
          <p:nvPr/>
        </p:nvSpPr>
        <p:spPr>
          <a:xfrm>
            <a:off x="3565054" y="4600959"/>
            <a:ext cx="2545794" cy="473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100" dirty="0" smtClean="0"/>
              <a:t>response</a:t>
            </a:r>
            <a:endParaRPr lang="de-AT" sz="1100" dirty="0"/>
          </a:p>
        </p:txBody>
      </p:sp>
      <p:sp>
        <p:nvSpPr>
          <p:cNvPr id="26" name="Right Arrow 25"/>
          <p:cNvSpPr/>
          <p:nvPr/>
        </p:nvSpPr>
        <p:spPr>
          <a:xfrm flipH="1">
            <a:off x="6187061" y="4755983"/>
            <a:ext cx="2367879" cy="473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100" dirty="0" smtClean="0"/>
              <a:t>response</a:t>
            </a:r>
            <a:endParaRPr lang="de-AT" sz="1100" dirty="0"/>
          </a:p>
        </p:txBody>
      </p:sp>
      <p:sp>
        <p:nvSpPr>
          <p:cNvPr id="27" name="Right Arrow 26"/>
          <p:cNvSpPr/>
          <p:nvPr/>
        </p:nvSpPr>
        <p:spPr>
          <a:xfrm>
            <a:off x="6215652" y="5301555"/>
            <a:ext cx="4609648" cy="473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100" dirty="0" smtClean="0"/>
              <a:t>response</a:t>
            </a:r>
            <a:endParaRPr lang="de-AT" sz="1100" dirty="0"/>
          </a:p>
        </p:txBody>
      </p:sp>
    </p:spTree>
    <p:extLst>
      <p:ext uri="{BB962C8B-B14F-4D97-AF65-F5344CB8AC3E}">
        <p14:creationId xmlns:p14="http://schemas.microsoft.com/office/powerpoint/2010/main" val="254017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a:spLocks/>
          </p:cNvSpPr>
          <p:nvPr/>
        </p:nvSpPr>
        <p:spPr>
          <a:xfrm>
            <a:off x="407987" y="404813"/>
            <a:ext cx="9560385" cy="863600"/>
          </a:xfrm>
          <a:prstGeom prst="rect">
            <a:avLst/>
          </a:prstGeom>
        </p:spPr>
        <p:txBody>
          <a:bodyPr>
            <a:normAutofit fontScale="97500"/>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b="1" dirty="0" err="1" smtClean="0">
                <a:solidFill>
                  <a:srgbClr val="FF0000"/>
                </a:solidFill>
              </a:rPr>
              <a:t>Datamodel</a:t>
            </a:r>
            <a:r>
              <a:rPr lang="en-US" b="1" dirty="0" smtClean="0">
                <a:solidFill>
                  <a:srgbClr val="FF0000"/>
                </a:solidFill>
              </a:rPr>
              <a:t> proposal</a:t>
            </a:r>
            <a:endParaRPr lang="de-DE" dirty="0"/>
          </a:p>
        </p:txBody>
      </p:sp>
      <p:sp>
        <p:nvSpPr>
          <p:cNvPr id="3" name="Rectangle 2"/>
          <p:cNvSpPr/>
          <p:nvPr/>
        </p:nvSpPr>
        <p:spPr>
          <a:xfrm>
            <a:off x="6312024" y="1772816"/>
            <a:ext cx="1656184" cy="2160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Trashcan</a:t>
            </a:r>
          </a:p>
          <a:p>
            <a:pPr algn="ctr"/>
            <a:endParaRPr lang="de-AT" dirty="0"/>
          </a:p>
          <a:p>
            <a:pPr algn="ctr"/>
            <a:endParaRPr lang="de-AT" dirty="0" smtClean="0"/>
          </a:p>
          <a:p>
            <a:pPr algn="ctr"/>
            <a:endParaRPr lang="de-AT" dirty="0"/>
          </a:p>
          <a:p>
            <a:pPr algn="ctr"/>
            <a:endParaRPr lang="de-AT" dirty="0" smtClean="0"/>
          </a:p>
          <a:p>
            <a:pPr algn="ctr"/>
            <a:endParaRPr lang="de-AT" dirty="0"/>
          </a:p>
        </p:txBody>
      </p:sp>
      <p:sp>
        <p:nvSpPr>
          <p:cNvPr id="4" name="Rectangle 3"/>
          <p:cNvSpPr/>
          <p:nvPr/>
        </p:nvSpPr>
        <p:spPr>
          <a:xfrm>
            <a:off x="2041393" y="1772816"/>
            <a:ext cx="1656184" cy="2160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Garbage in event</a:t>
            </a:r>
          </a:p>
          <a:p>
            <a:pPr algn="ctr"/>
            <a:endParaRPr lang="de-AT" dirty="0"/>
          </a:p>
          <a:p>
            <a:pPr algn="ctr"/>
            <a:endParaRPr lang="de-AT" dirty="0" smtClean="0"/>
          </a:p>
          <a:p>
            <a:pPr algn="ctr"/>
            <a:endParaRPr lang="de-AT" dirty="0"/>
          </a:p>
          <a:p>
            <a:pPr algn="ctr"/>
            <a:endParaRPr lang="de-AT" dirty="0" smtClean="0"/>
          </a:p>
          <a:p>
            <a:pPr algn="ctr"/>
            <a:endParaRPr lang="de-AT" dirty="0"/>
          </a:p>
        </p:txBody>
      </p:sp>
      <p:sp>
        <p:nvSpPr>
          <p:cNvPr id="6" name="TextBox 5"/>
          <p:cNvSpPr txBox="1"/>
          <p:nvPr/>
        </p:nvSpPr>
        <p:spPr>
          <a:xfrm>
            <a:off x="2135560" y="2492896"/>
            <a:ext cx="1656184" cy="938719"/>
          </a:xfrm>
          <a:prstGeom prst="rect">
            <a:avLst/>
          </a:prstGeom>
          <a:noFill/>
        </p:spPr>
        <p:txBody>
          <a:bodyPr wrap="square" rtlCol="0">
            <a:spAutoFit/>
          </a:bodyPr>
          <a:lstStyle/>
          <a:p>
            <a:r>
              <a:rPr lang="de-AT" sz="1100" dirty="0" smtClean="0"/>
              <a:t>EventInID (PK)</a:t>
            </a:r>
          </a:p>
          <a:p>
            <a:r>
              <a:rPr lang="de-AT" sz="1100" dirty="0" smtClean="0"/>
              <a:t>TrashCanID (FK)</a:t>
            </a:r>
          </a:p>
          <a:p>
            <a:r>
              <a:rPr lang="de-AT" sz="1100" dirty="0" smtClean="0"/>
              <a:t>Date</a:t>
            </a:r>
          </a:p>
          <a:p>
            <a:r>
              <a:rPr lang="de-AT" sz="1100" dirty="0" smtClean="0"/>
              <a:t>Timestamp</a:t>
            </a:r>
          </a:p>
          <a:p>
            <a:r>
              <a:rPr lang="de-AT" sz="1100" dirty="0" smtClean="0"/>
              <a:t>FullnessIncrease</a:t>
            </a:r>
            <a:endParaRPr lang="de-AT" sz="1100" dirty="0"/>
          </a:p>
        </p:txBody>
      </p:sp>
      <p:sp>
        <p:nvSpPr>
          <p:cNvPr id="8" name="TextBox 7"/>
          <p:cNvSpPr txBox="1"/>
          <p:nvPr/>
        </p:nvSpPr>
        <p:spPr>
          <a:xfrm>
            <a:off x="6312024" y="2408257"/>
            <a:ext cx="1656184" cy="769441"/>
          </a:xfrm>
          <a:prstGeom prst="rect">
            <a:avLst/>
          </a:prstGeom>
          <a:noFill/>
        </p:spPr>
        <p:txBody>
          <a:bodyPr wrap="square" rtlCol="0">
            <a:spAutoFit/>
          </a:bodyPr>
          <a:lstStyle/>
          <a:p>
            <a:r>
              <a:rPr lang="de-AT" sz="1100" dirty="0" smtClean="0"/>
              <a:t>TrashCanID (PK)</a:t>
            </a:r>
          </a:p>
          <a:p>
            <a:r>
              <a:rPr lang="de-AT" sz="1100" dirty="0" smtClean="0"/>
              <a:t>Type</a:t>
            </a:r>
          </a:p>
          <a:p>
            <a:r>
              <a:rPr lang="de-AT" sz="1100" dirty="0" smtClean="0"/>
              <a:t>Capacity</a:t>
            </a:r>
          </a:p>
          <a:p>
            <a:r>
              <a:rPr lang="de-AT" sz="1100" dirty="0" smtClean="0"/>
              <a:t>Location</a:t>
            </a:r>
          </a:p>
        </p:txBody>
      </p:sp>
      <p:cxnSp>
        <p:nvCxnSpPr>
          <p:cNvPr id="10" name="Straight Arrow Connector 9"/>
          <p:cNvCxnSpPr>
            <a:stCxn id="4" idx="3"/>
            <a:endCxn id="8" idx="1"/>
          </p:cNvCxnSpPr>
          <p:nvPr/>
        </p:nvCxnSpPr>
        <p:spPr>
          <a:xfrm flipV="1">
            <a:off x="3697577" y="2792978"/>
            <a:ext cx="2614447" cy="59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29574" y="2384157"/>
            <a:ext cx="282450" cy="276999"/>
          </a:xfrm>
          <a:prstGeom prst="rect">
            <a:avLst/>
          </a:prstGeom>
          <a:noFill/>
        </p:spPr>
        <p:txBody>
          <a:bodyPr wrap="none" rtlCol="0">
            <a:spAutoFit/>
          </a:bodyPr>
          <a:lstStyle/>
          <a:p>
            <a:r>
              <a:rPr lang="de-AT" sz="1200" dirty="0" smtClean="0"/>
              <a:t>1</a:t>
            </a:r>
            <a:endParaRPr lang="de-AT" dirty="0"/>
          </a:p>
        </p:txBody>
      </p:sp>
      <p:sp>
        <p:nvSpPr>
          <p:cNvPr id="15" name="TextBox 14"/>
          <p:cNvSpPr txBox="1"/>
          <p:nvPr/>
        </p:nvSpPr>
        <p:spPr>
          <a:xfrm>
            <a:off x="3828698" y="2515180"/>
            <a:ext cx="282450" cy="276999"/>
          </a:xfrm>
          <a:prstGeom prst="rect">
            <a:avLst/>
          </a:prstGeom>
          <a:noFill/>
        </p:spPr>
        <p:txBody>
          <a:bodyPr wrap="none" rtlCol="0">
            <a:spAutoFit/>
          </a:bodyPr>
          <a:lstStyle/>
          <a:p>
            <a:r>
              <a:rPr lang="de-AT" sz="1200" dirty="0" smtClean="0"/>
              <a:t>*</a:t>
            </a:r>
            <a:endParaRPr lang="de-AT" dirty="0"/>
          </a:p>
        </p:txBody>
      </p:sp>
      <p:sp>
        <p:nvSpPr>
          <p:cNvPr id="19" name="Title 6"/>
          <p:cNvSpPr txBox="1">
            <a:spLocks/>
          </p:cNvSpPr>
          <p:nvPr/>
        </p:nvSpPr>
        <p:spPr>
          <a:xfrm>
            <a:off x="839416" y="4956180"/>
            <a:ext cx="9560385" cy="863600"/>
          </a:xfrm>
          <a:prstGeom prst="rect">
            <a:avLst/>
          </a:prstGeom>
        </p:spPr>
        <p:txBody>
          <a:bodyPr>
            <a:normAutofit fontScale="97500"/>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2000" b="1" i="1" dirty="0" smtClean="0">
                <a:solidFill>
                  <a:schemeClr val="accent1"/>
                </a:solidFill>
              </a:rPr>
              <a:t>This </a:t>
            </a:r>
            <a:r>
              <a:rPr lang="en-US" sz="2000" b="1" i="1" dirty="0" err="1" smtClean="0">
                <a:solidFill>
                  <a:schemeClr val="accent1"/>
                </a:solidFill>
              </a:rPr>
              <a:t>datamodel</a:t>
            </a:r>
            <a:r>
              <a:rPr lang="en-US" sz="2000" b="1" i="1" dirty="0" smtClean="0">
                <a:solidFill>
                  <a:schemeClr val="accent1"/>
                </a:solidFill>
              </a:rPr>
              <a:t> is provided in the Simulated Data file</a:t>
            </a:r>
            <a:endParaRPr lang="de-DE" sz="2000" i="1" dirty="0">
              <a:solidFill>
                <a:schemeClr val="accent1"/>
              </a:solidFill>
            </a:endParaRPr>
          </a:p>
        </p:txBody>
      </p:sp>
    </p:spTree>
    <p:extLst>
      <p:ext uri="{BB962C8B-B14F-4D97-AF65-F5344CB8AC3E}">
        <p14:creationId xmlns:p14="http://schemas.microsoft.com/office/powerpoint/2010/main" val="2239561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AT" dirty="0" smtClean="0"/>
              <a:t>Sub-project 1: </a:t>
            </a:r>
            <a:r>
              <a:rPr lang="de-AT" i="1" dirty="0"/>
              <a:t>IoT device construction &amp; communication to Azure webservice</a:t>
            </a:r>
            <a:r>
              <a:rPr lang="de-AT" i="1" dirty="0">
                <a:solidFill>
                  <a:srgbClr val="FF0000"/>
                </a:solidFill>
              </a:rPr>
              <a:t/>
            </a:r>
            <a:br>
              <a:rPr lang="de-AT" i="1" dirty="0">
                <a:solidFill>
                  <a:srgbClr val="FF0000"/>
                </a:solidFill>
              </a:rPr>
            </a:br>
            <a:endParaRPr lang="de-AT" dirty="0"/>
          </a:p>
        </p:txBody>
      </p:sp>
      <p:sp>
        <p:nvSpPr>
          <p:cNvPr id="3" name="Text Placeholder 2"/>
          <p:cNvSpPr>
            <a:spLocks noGrp="1"/>
          </p:cNvSpPr>
          <p:nvPr>
            <p:ph type="body" sz="quarter" idx="35"/>
          </p:nvPr>
        </p:nvSpPr>
        <p:spPr/>
        <p:txBody>
          <a:bodyPr/>
          <a:lstStyle/>
          <a:p>
            <a:r>
              <a:rPr lang="de-AT" dirty="0" smtClean="0"/>
              <a:t>Complexity: very high</a:t>
            </a:r>
          </a:p>
          <a:p>
            <a:r>
              <a:rPr lang="de-AT" dirty="0" smtClean="0"/>
              <a:t>Prerequisites: Arduino Uno and sensors. </a:t>
            </a:r>
          </a:p>
          <a:p>
            <a:r>
              <a:rPr lang="de-AT" dirty="0" smtClean="0"/>
              <a:t>2 Arduino Uno will be available at Hackathon</a:t>
            </a:r>
          </a:p>
          <a:p>
            <a:r>
              <a:rPr lang="de-AT" dirty="0" smtClean="0"/>
              <a:t>Helpful knowledge: Experience with Arduino Uno hardware prototyping, experience in how to access an webservice </a:t>
            </a:r>
          </a:p>
        </p:txBody>
      </p:sp>
      <p:sp>
        <p:nvSpPr>
          <p:cNvPr id="4" name="Text Placeholder 3"/>
          <p:cNvSpPr>
            <a:spLocks noGrp="1"/>
          </p:cNvSpPr>
          <p:nvPr>
            <p:ph type="body" sz="quarter" idx="36"/>
          </p:nvPr>
        </p:nvSpPr>
        <p:spPr/>
        <p:txBody>
          <a:bodyPr/>
          <a:lstStyle/>
          <a:p>
            <a:pPr marL="342900" indent="-342900">
              <a:buAutoNum type="arabicPeriod"/>
            </a:pPr>
            <a:r>
              <a:rPr lang="de-AT" dirty="0" smtClean="0"/>
              <a:t>Find a physical trashcan, make a physical design how you will measure: </a:t>
            </a:r>
          </a:p>
          <a:p>
            <a:pPr marL="576263" lvl="1" indent="-342900">
              <a:buAutoNum type="arabicPeriod"/>
            </a:pPr>
            <a:r>
              <a:rPr lang="de-AT" dirty="0" smtClean="0"/>
              <a:t>Garbage entering the bin</a:t>
            </a:r>
          </a:p>
          <a:p>
            <a:pPr marL="576263" lvl="1" indent="-342900">
              <a:buAutoNum type="arabicPeriod"/>
            </a:pPr>
            <a:r>
              <a:rPr lang="de-AT" dirty="0" smtClean="0"/>
              <a:t>Fullness (or fullness increase) of the bin</a:t>
            </a:r>
            <a:endParaRPr lang="de-AT" dirty="0"/>
          </a:p>
        </p:txBody>
      </p:sp>
      <p:sp>
        <p:nvSpPr>
          <p:cNvPr id="5" name="Text Placeholder 4"/>
          <p:cNvSpPr>
            <a:spLocks noGrp="1"/>
          </p:cNvSpPr>
          <p:nvPr>
            <p:ph type="body" sz="quarter" idx="37"/>
          </p:nvPr>
        </p:nvSpPr>
        <p:spPr/>
        <p:txBody>
          <a:bodyPr/>
          <a:lstStyle/>
          <a:p>
            <a:r>
              <a:rPr lang="de-AT" dirty="0" smtClean="0"/>
              <a:t>5. Write the code to transmit the data directly to the Azure Webservice, or to your laptop. In case you write to laptop, write code to transmit data from laptop to Azure webservice</a:t>
            </a:r>
            <a:endParaRPr lang="de-AT" dirty="0"/>
          </a:p>
        </p:txBody>
      </p:sp>
      <p:sp>
        <p:nvSpPr>
          <p:cNvPr id="6" name="Text Placeholder 5"/>
          <p:cNvSpPr>
            <a:spLocks noGrp="1"/>
          </p:cNvSpPr>
          <p:nvPr>
            <p:ph type="body" sz="quarter" idx="38"/>
          </p:nvPr>
        </p:nvSpPr>
        <p:spPr/>
        <p:txBody>
          <a:bodyPr/>
          <a:lstStyle/>
          <a:p>
            <a:r>
              <a:rPr lang="de-AT" dirty="0" smtClean="0"/>
              <a:t>4. Hook up the Arduino to a Wifi or Bluetooth device and make connect to the internet / your laptop</a:t>
            </a:r>
            <a:endParaRPr lang="de-AT" dirty="0"/>
          </a:p>
        </p:txBody>
      </p:sp>
      <p:sp>
        <p:nvSpPr>
          <p:cNvPr id="7" name="Text Placeholder 6"/>
          <p:cNvSpPr>
            <a:spLocks noGrp="1"/>
          </p:cNvSpPr>
          <p:nvPr>
            <p:ph type="body" sz="quarter" idx="39"/>
          </p:nvPr>
        </p:nvSpPr>
        <p:spPr/>
        <p:txBody>
          <a:bodyPr/>
          <a:lstStyle/>
          <a:p>
            <a:r>
              <a:rPr lang="de-AT" i="1" dirty="0" smtClean="0"/>
              <a:t>At this stage you should be able to collect the data and store it. So now you have an ‚offline‘ IoT device</a:t>
            </a:r>
            <a:endParaRPr lang="de-AT" i="1" dirty="0"/>
          </a:p>
        </p:txBody>
      </p:sp>
      <p:sp>
        <p:nvSpPr>
          <p:cNvPr id="8" name="Text Placeholder 7"/>
          <p:cNvSpPr>
            <a:spLocks noGrp="1"/>
          </p:cNvSpPr>
          <p:nvPr>
            <p:ph type="body" sz="quarter" idx="40"/>
          </p:nvPr>
        </p:nvSpPr>
        <p:spPr/>
        <p:txBody>
          <a:bodyPr/>
          <a:lstStyle/>
          <a:p>
            <a:r>
              <a:rPr lang="de-AT" dirty="0" smtClean="0"/>
              <a:t>3. Implement the hardware setup and circuity, test it, debug it, make it work, using the Arduino studio over USB connection</a:t>
            </a:r>
            <a:endParaRPr lang="de-AT" dirty="0"/>
          </a:p>
        </p:txBody>
      </p:sp>
      <p:sp>
        <p:nvSpPr>
          <p:cNvPr id="9" name="Text Placeholder 8"/>
          <p:cNvSpPr>
            <a:spLocks noGrp="1"/>
          </p:cNvSpPr>
          <p:nvPr>
            <p:ph type="body" sz="quarter" idx="41"/>
          </p:nvPr>
        </p:nvSpPr>
        <p:spPr/>
        <p:txBody>
          <a:bodyPr/>
          <a:lstStyle/>
          <a:p>
            <a:r>
              <a:rPr lang="de-AT" dirty="0" smtClean="0"/>
              <a:t>2. Design the circuit setup of the arduino Uno and the different sensors / transmitters</a:t>
            </a:r>
            <a:endParaRPr lang="de-AT" dirty="0"/>
          </a:p>
        </p:txBody>
      </p:sp>
      <p:sp>
        <p:nvSpPr>
          <p:cNvPr id="10" name="Text Placeholder 6"/>
          <p:cNvSpPr txBox="1">
            <a:spLocks/>
          </p:cNvSpPr>
          <p:nvPr/>
        </p:nvSpPr>
        <p:spPr>
          <a:xfrm>
            <a:off x="934170" y="5389913"/>
            <a:ext cx="6169942" cy="524886"/>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AT" b="1" i="1" dirty="0" smtClean="0"/>
              <a:t>A tutorial Powerpoint is available for this section</a:t>
            </a:r>
            <a:endParaRPr lang="de-AT" b="1" i="1" dirty="0"/>
          </a:p>
        </p:txBody>
      </p:sp>
    </p:spTree>
    <p:extLst>
      <p:ext uri="{BB962C8B-B14F-4D97-AF65-F5344CB8AC3E}">
        <p14:creationId xmlns:p14="http://schemas.microsoft.com/office/powerpoint/2010/main" val="742893385"/>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CD37BB4750CD4AB71644D9C6C8F530" ma:contentTypeVersion="2" ma:contentTypeDescription="Create a new document." ma:contentTypeScope="" ma:versionID="bc3151aabbdde845c5ae901c203bc2c8">
  <xsd:schema xmlns:xsd="http://www.w3.org/2001/XMLSchema" xmlns:xs="http://www.w3.org/2001/XMLSchema" xmlns:p="http://schemas.microsoft.com/office/2006/metadata/properties" xmlns:ns2="33b7d7f5-1e33-47ec-8cc5-75be77f302d7" targetNamespace="http://schemas.microsoft.com/office/2006/metadata/properties" ma:root="true" ma:fieldsID="36e744c9acba81a46ee98d734b2ed5b1" ns2:_="">
    <xsd:import namespace="33b7d7f5-1e33-47ec-8cc5-75be77f302d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b7d7f5-1e33-47ec-8cc5-75be77f302d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A95E7-89AE-4F56-A9FC-D78CB3DCB310}">
  <ds:schemaRefs>
    <ds:schemaRef ds:uri="http://schemas.microsoft.com/sharepoint/v3/contenttype/forms"/>
  </ds:schemaRefs>
</ds:datastoreItem>
</file>

<file path=customXml/itemProps2.xml><?xml version="1.0" encoding="utf-8"?>
<ds:datastoreItem xmlns:ds="http://schemas.openxmlformats.org/officeDocument/2006/customXml" ds:itemID="{6554F075-4539-42A4-BA6B-E13F2835B8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b7d7f5-1e33-47ec-8cc5-75be77f302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996672-0C9A-4900-A1C7-A48CD84675AF}">
  <ds:schemaRefs>
    <ds:schemaRef ds:uri="http://schemas.microsoft.com/office/infopath/2007/PartnerControls"/>
    <ds:schemaRef ds:uri="33b7d7f5-1e33-47ec-8cc5-75be77f302d7"/>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Capgemini_Template</Template>
  <TotalTime>0</TotalTime>
  <Words>1071</Words>
  <Application>Microsoft Office PowerPoint</Application>
  <PresentationFormat>Widescreen</PresentationFormat>
  <Paragraphs>161</Paragraphs>
  <Slides>12</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12</vt:i4>
      </vt:variant>
    </vt:vector>
  </HeadingPairs>
  <TitlesOfParts>
    <vt:vector size="20" baseType="lpstr">
      <vt:lpstr>Arial</vt:lpstr>
      <vt:lpstr>Georgia</vt:lpstr>
      <vt:lpstr>Verdana</vt:lpstr>
      <vt:lpstr>Wingdings</vt:lpstr>
      <vt:lpstr>Capgemini 2017_Cover slides</vt:lpstr>
      <vt:lpstr>Section slides</vt:lpstr>
      <vt:lpstr>Content Layouts</vt:lpstr>
      <vt:lpstr>Content and Image Layouts</vt:lpstr>
      <vt:lpstr>PowerPoint Presentation</vt:lpstr>
      <vt:lpstr>PowerPoint Presentation</vt:lpstr>
      <vt:lpstr>IOT Predictive Scenario + Service Order </vt:lpstr>
      <vt:lpstr>PowerPoint Presentation</vt:lpstr>
      <vt:lpstr>PowerPoint Presentation</vt:lpstr>
      <vt:lpstr>PowerPoint Presentation</vt:lpstr>
      <vt:lpstr>PowerPoint Presentation</vt:lpstr>
      <vt:lpstr>PowerPoint Presentation</vt:lpstr>
      <vt:lpstr>Sub-project 1: IoT device construction &amp; communication to Azure webservice </vt:lpstr>
      <vt:lpstr>Sub-project 2: Machine learning model + webservice</vt:lpstr>
      <vt:lpstr>Sub-project 3: Chatbot service</vt:lpstr>
      <vt:lpstr>Sub-project 4: SAP Hybris and service agent interaction with Azure services</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Vanhee, Dree</dc:creator>
  <cp:lastModifiedBy>Delissen, Thomas</cp:lastModifiedBy>
  <cp:revision>58</cp:revision>
  <dcterms:created xsi:type="dcterms:W3CDTF">2017-10-24T12:26:57Z</dcterms:created>
  <dcterms:modified xsi:type="dcterms:W3CDTF">2017-11-19T19:53:09Z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0x0101007BCD37BB4750CD4AB71644D9C6C8F530</vt:lpwstr>
  </property>
</Properties>
</file>